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media/image1.jpeg" ContentType="image/jpeg"/>
  <Override PartName="/ppt/media/image3.png" ContentType="image/png"/>
  <Override PartName="/ppt/media/image2.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9144000" cy="51435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256E98B0-F7AC-494E-A817-44394ED3B241}"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6"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t-BR" sz="3200" spc="-1" strike="noStrike">
              <a:latin typeface="Arial"/>
            </a:endParaRPr>
          </a:p>
        </p:txBody>
      </p:sp>
      <p:sp>
        <p:nvSpPr>
          <p:cNvPr id="4" name="PlaceHolder 3"/>
          <p:cNvSpPr>
            <a:spLocks noGrp="1"/>
          </p:cNvSpPr>
          <p:nvPr>
            <p:ph type="sldNum" idx="1"/>
          </p:nvPr>
        </p:nvSpPr>
        <p:spPr/>
        <p:txBody>
          <a:bodyPr/>
          <a:p>
            <a:fld id="{18F80023-9263-428B-9F70-E4DAC5FCC562}"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8"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4" name="PlaceHolder 3"/>
          <p:cNvSpPr>
            <a:spLocks noGrp="1"/>
          </p:cNvSpPr>
          <p:nvPr>
            <p:ph type="sldNum" idx="1"/>
          </p:nvPr>
        </p:nvSpPr>
        <p:spPr/>
        <p:txBody>
          <a:bodyPr/>
          <a:p>
            <a:fld id="{8DABDE7C-6550-4837-B25F-ACE8F6E92746}"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1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11"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 name="PlaceHolder 4"/>
          <p:cNvSpPr>
            <a:spLocks noGrp="1"/>
          </p:cNvSpPr>
          <p:nvPr>
            <p:ph type="sldNum" idx="1"/>
          </p:nvPr>
        </p:nvSpPr>
        <p:spPr/>
        <p:txBody>
          <a:bodyPr/>
          <a:p>
            <a:fld id="{C79BD648-D04E-413F-9FE9-876216B799B1}"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3" name="PlaceHolder 2"/>
          <p:cNvSpPr>
            <a:spLocks noGrp="1"/>
          </p:cNvSpPr>
          <p:nvPr>
            <p:ph type="sldNum" idx="1"/>
          </p:nvPr>
        </p:nvSpPr>
        <p:spPr/>
        <p:txBody>
          <a:bodyPr/>
          <a:p>
            <a:fld id="{1A2F11DB-F8EB-4FB5-AFEA-7B7DFD622846}"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pt-BR" sz="3200" spc="-1" strike="noStrike">
              <a:latin typeface="Arial"/>
            </a:endParaRPr>
          </a:p>
        </p:txBody>
      </p:sp>
      <p:sp>
        <p:nvSpPr>
          <p:cNvPr id="3" name="PlaceHolder 2"/>
          <p:cNvSpPr>
            <a:spLocks noGrp="1"/>
          </p:cNvSpPr>
          <p:nvPr>
            <p:ph type="sldNum" idx="1"/>
          </p:nvPr>
        </p:nvSpPr>
        <p:spPr/>
        <p:txBody>
          <a:bodyPr/>
          <a:p>
            <a:fld id="{0B1EF5D1-6477-49C5-AC4F-6612B1A2B959}"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1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16"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17"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1"/>
          </p:nvPr>
        </p:nvSpPr>
        <p:spPr/>
        <p:txBody>
          <a:bodyPr/>
          <a:p>
            <a:fld id="{CFDF18C0-881D-43A3-9E98-4BAE1A0BD8D4}"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19"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20"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21"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1"/>
          </p:nvPr>
        </p:nvSpPr>
        <p:spPr/>
        <p:txBody>
          <a:bodyPr/>
          <a:p>
            <a:fld id="{B2E331F7-8324-4FA9-A541-0F3D63EFD118}"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2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2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25"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1"/>
          </p:nvPr>
        </p:nvSpPr>
        <p:spPr/>
        <p:txBody>
          <a:bodyPr/>
          <a:p>
            <a:fld id="{7031FCC0-6552-446E-9DF6-326D17ACAAB2}"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27"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28"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 name="PlaceHolder 4"/>
          <p:cNvSpPr>
            <a:spLocks noGrp="1"/>
          </p:cNvSpPr>
          <p:nvPr>
            <p:ph type="sldNum" idx="1"/>
          </p:nvPr>
        </p:nvSpPr>
        <p:spPr/>
        <p:txBody>
          <a:bodyPr/>
          <a:p>
            <a:fld id="{ED24548F-38C7-4D5E-8349-49F7441BB5C7}"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3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2"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3"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 name="PlaceHolder 6"/>
          <p:cNvSpPr>
            <a:spLocks noGrp="1"/>
          </p:cNvSpPr>
          <p:nvPr>
            <p:ph type="sldNum" idx="1"/>
          </p:nvPr>
        </p:nvSpPr>
        <p:spPr/>
        <p:txBody>
          <a:bodyPr/>
          <a:p>
            <a:fld id="{CBC27E52-8622-47DC-8455-B02C2E2CB89F}"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35"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6"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7"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8"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39"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40"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9" name="PlaceHolder 8"/>
          <p:cNvSpPr>
            <a:spLocks noGrp="1"/>
          </p:cNvSpPr>
          <p:nvPr>
            <p:ph type="sldNum" idx="1"/>
          </p:nvPr>
        </p:nvSpPr>
        <p:spPr/>
        <p:txBody>
          <a:bodyPr/>
          <a:p>
            <a:fld id="{FE72B1C8-4675-4E0E-8176-1673E1C9BDDE}" type="slidenum">
              <a:t>&lt;#&gt;</a:t>
            </a:fld>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p>
            <a:fld id="{E5750833-503C-4847-B317-FCF268E986D6}"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47"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t-BR" sz="3200" spc="-1" strike="noStrike">
              <a:latin typeface="Arial"/>
            </a:endParaRPr>
          </a:p>
        </p:txBody>
      </p:sp>
      <p:sp>
        <p:nvSpPr>
          <p:cNvPr id="4" name="PlaceHolder 3"/>
          <p:cNvSpPr>
            <a:spLocks noGrp="1"/>
          </p:cNvSpPr>
          <p:nvPr>
            <p:ph type="sldNum" idx="2"/>
          </p:nvPr>
        </p:nvSpPr>
        <p:spPr/>
        <p:txBody>
          <a:bodyPr/>
          <a:p>
            <a:fld id="{F4542B31-59C9-4B56-92D4-8C92884FB859}"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49"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4" name="PlaceHolder 3"/>
          <p:cNvSpPr>
            <a:spLocks noGrp="1"/>
          </p:cNvSpPr>
          <p:nvPr>
            <p:ph type="sldNum" idx="2"/>
          </p:nvPr>
        </p:nvSpPr>
        <p:spPr/>
        <p:txBody>
          <a:bodyPr/>
          <a:p>
            <a:fld id="{7D61B695-0B1C-4206-B0B3-663303AEAF2B}"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5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 name="PlaceHolder 4"/>
          <p:cNvSpPr>
            <a:spLocks noGrp="1"/>
          </p:cNvSpPr>
          <p:nvPr>
            <p:ph type="sldNum" idx="2"/>
          </p:nvPr>
        </p:nvSpPr>
        <p:spPr/>
        <p:txBody>
          <a:bodyPr/>
          <a:p>
            <a:fld id="{1C4E0149-97AB-4965-8B0B-B1EB02AB6EB9}"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3" name="PlaceHolder 2"/>
          <p:cNvSpPr>
            <a:spLocks noGrp="1"/>
          </p:cNvSpPr>
          <p:nvPr>
            <p:ph type="sldNum" idx="2"/>
          </p:nvPr>
        </p:nvSpPr>
        <p:spPr/>
        <p:txBody>
          <a:bodyPr/>
          <a:p>
            <a:fld id="{35D6EB77-733C-453A-8F23-97CA875AA49B}"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endParaRPr b="0" lang="pt-BR" sz="3200" spc="-1" strike="noStrike">
              <a:latin typeface="Arial"/>
            </a:endParaRPr>
          </a:p>
        </p:txBody>
      </p:sp>
      <p:sp>
        <p:nvSpPr>
          <p:cNvPr id="3" name="PlaceHolder 2"/>
          <p:cNvSpPr>
            <a:spLocks noGrp="1"/>
          </p:cNvSpPr>
          <p:nvPr>
            <p:ph type="sldNum" idx="2"/>
          </p:nvPr>
        </p:nvSpPr>
        <p:spPr/>
        <p:txBody>
          <a:bodyPr/>
          <a:p>
            <a:fld id="{21EBC5DB-FB79-4675-ACA5-51F7F5DC4215}"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5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2"/>
          </p:nvPr>
        </p:nvSpPr>
        <p:spPr/>
        <p:txBody>
          <a:bodyPr/>
          <a:p>
            <a:fld id="{5914B49F-3C16-4F51-99E2-2AA728707E1A}"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6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2"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2"/>
          </p:nvPr>
        </p:nvSpPr>
        <p:spPr/>
        <p:txBody>
          <a:bodyPr/>
          <a:p>
            <a:fld id="{F30CC0D0-06DC-483F-8E79-24EBE6C90828}"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6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6"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 name="PlaceHolder 5"/>
          <p:cNvSpPr>
            <a:spLocks noGrp="1"/>
          </p:cNvSpPr>
          <p:nvPr>
            <p:ph type="sldNum" idx="2"/>
          </p:nvPr>
        </p:nvSpPr>
        <p:spPr/>
        <p:txBody>
          <a:bodyPr/>
          <a:p>
            <a:fld id="{C072C9EE-B14B-48DD-8787-721DF27DC805}"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68"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69"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5" name="PlaceHolder 4"/>
          <p:cNvSpPr>
            <a:spLocks noGrp="1"/>
          </p:cNvSpPr>
          <p:nvPr>
            <p:ph type="sldNum" idx="2"/>
          </p:nvPr>
        </p:nvSpPr>
        <p:spPr/>
        <p:txBody>
          <a:bodyPr/>
          <a:p>
            <a:fld id="{A2F0B995-4472-40D6-BA64-FFBF32CFCD41}"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7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4"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 name="PlaceHolder 6"/>
          <p:cNvSpPr>
            <a:spLocks noGrp="1"/>
          </p:cNvSpPr>
          <p:nvPr>
            <p:ph type="sldNum" idx="2"/>
          </p:nvPr>
        </p:nvSpPr>
        <p:spPr/>
        <p:txBody>
          <a:bodyPr/>
          <a:p>
            <a:fld id="{C67246F1-8C05-4CAA-A644-BB2BEF5A0A97}"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endParaRPr b="0" lang="pt-BR" sz="4400" spc="-1" strike="noStrike">
              <a:latin typeface="Arial"/>
            </a:endParaRPr>
          </a:p>
        </p:txBody>
      </p:sp>
      <p:sp>
        <p:nvSpPr>
          <p:cNvPr id="76"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7"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8"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79"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80"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81"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t-BR" sz="3200" spc="-1" strike="noStrike">
              <a:latin typeface="Arial"/>
            </a:endParaRPr>
          </a:p>
        </p:txBody>
      </p:sp>
      <p:sp>
        <p:nvSpPr>
          <p:cNvPr id="9" name="PlaceHolder 8"/>
          <p:cNvSpPr>
            <a:spLocks noGrp="1"/>
          </p:cNvSpPr>
          <p:nvPr>
            <p:ph type="sldNum" idx="2"/>
          </p:nvPr>
        </p:nvSpPr>
        <p:spPr/>
        <p:txBody>
          <a:bodyPr/>
          <a:p>
            <a:fld id="{6B61CAD1-4662-4673-ADD7-9463A560C328}"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0" name="Google Shape;13;p2" descr=""/>
          <p:cNvPicPr/>
          <p:nvPr/>
        </p:nvPicPr>
        <p:blipFill>
          <a:blip r:embed="rId2"/>
          <a:stretch/>
        </p:blipFill>
        <p:spPr>
          <a:xfrm>
            <a:off x="0" y="-41040"/>
            <a:ext cx="9142200" cy="5141880"/>
          </a:xfrm>
          <a:prstGeom prst="rect">
            <a:avLst/>
          </a:prstGeom>
          <a:ln w="0">
            <a:noFill/>
          </a:ln>
        </p:spPr>
      </p:pic>
      <p:sp>
        <p:nvSpPr>
          <p:cNvPr id="1" name="Google Shape;14;p2"/>
          <p:cNvSpPr/>
          <p:nvPr/>
        </p:nvSpPr>
        <p:spPr>
          <a:xfrm>
            <a:off x="973800" y="494640"/>
            <a:ext cx="7301160" cy="398520"/>
          </a:xfrm>
          <a:prstGeom prst="rect">
            <a:avLst/>
          </a:prstGeom>
          <a:noFill/>
          <a:ln w="0">
            <a:noFill/>
          </a:ln>
        </p:spPr>
        <p:style>
          <a:lnRef idx="0"/>
          <a:fillRef idx="0"/>
          <a:effectRef idx="0"/>
          <a:fontRef idx="minor"/>
        </p:style>
      </p:sp>
      <p:sp>
        <p:nvSpPr>
          <p:cNvPr id="2" name="PlaceHolder 1"/>
          <p:cNvSpPr>
            <a:spLocks noGrp="1"/>
          </p:cNvSpPr>
          <p:nvPr>
            <p:ph type="sldNum" idx="1"/>
          </p:nvPr>
        </p:nvSpPr>
        <p:spPr>
          <a:xfrm>
            <a:off x="8472600" y="4663080"/>
            <a:ext cx="546840" cy="391680"/>
          </a:xfrm>
          <a:prstGeom prst="rect">
            <a:avLst/>
          </a:prstGeom>
          <a:noFill/>
          <a:ln w="0">
            <a:noFill/>
          </a:ln>
        </p:spPr>
        <p:txBody>
          <a:bodyPr lIns="90000" rIns="90000" tIns="91440" bIns="91440" anchor="ctr">
            <a:noAutofit/>
          </a:bodyPr>
          <a:lstStyle>
            <a:lvl1pPr indent="0" algn="r">
              <a:lnSpc>
                <a:spcPct val="100000"/>
              </a:lnSpc>
              <a:buNone/>
              <a:tabLst>
                <a:tab algn="l" pos="0"/>
              </a:tabLst>
              <a:defRPr b="0" lang="pt-BR" sz="1000" spc="-1" strike="noStrike">
                <a:solidFill>
                  <a:schemeClr val="dk2"/>
                </a:solidFill>
                <a:latin typeface="Arial"/>
                <a:ea typeface="Arial"/>
              </a:defRPr>
            </a:lvl1pPr>
          </a:lstStyle>
          <a:p>
            <a:pPr indent="0" algn="r">
              <a:lnSpc>
                <a:spcPct val="100000"/>
              </a:lnSpc>
              <a:buNone/>
              <a:tabLst>
                <a:tab algn="l" pos="0"/>
              </a:tabLst>
            </a:pPr>
            <a:fld id="{AD85C589-97C8-465C-AAE9-737CFD726B45}" type="slidenum">
              <a:rPr b="0" lang="pt-BR" sz="1000" spc="-1" strike="noStrike">
                <a:solidFill>
                  <a:schemeClr val="dk2"/>
                </a:solidFill>
                <a:latin typeface="Arial"/>
                <a:ea typeface="Arial"/>
              </a:rPr>
              <a:t>&lt;número&gt;</a:t>
            </a:fld>
            <a:endParaRPr b="0" lang="pt-BR" sz="1000" spc="-1" strike="noStrike">
              <a:latin typeface="Times New Roman"/>
            </a:endParaRPr>
          </a:p>
        </p:txBody>
      </p:sp>
      <p:sp>
        <p:nvSpPr>
          <p:cNvPr id="3" name="PlaceHolder 2"/>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pt-BR" sz="4400" spc="-1" strike="noStrike">
                <a:latin typeface="Arial"/>
              </a:rPr>
              <a:t>Clique para editar o formato do texto do título</a:t>
            </a:r>
            <a:endParaRPr b="0" lang="pt-BR" sz="4400" spc="-1" strike="noStrike">
              <a:latin typeface="Arial"/>
            </a:endParaRPr>
          </a:p>
        </p:txBody>
      </p:sp>
      <p:sp>
        <p:nvSpPr>
          <p:cNvPr id="4"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fontScale="92000"/>
          </a:bodyPr>
          <a:p>
            <a:pPr marL="432000" indent="-324000">
              <a:spcBef>
                <a:spcPts val="1417"/>
              </a:spcBef>
              <a:buClr>
                <a:srgbClr val="000000"/>
              </a:buClr>
              <a:buSzPct val="45000"/>
              <a:buFont typeface="Wingdings" charset="2"/>
              <a:buChar char=""/>
            </a:pPr>
            <a:r>
              <a:rPr b="0" lang="pt-BR" sz="3200" spc="-1" strike="noStrike">
                <a:latin typeface="Arial"/>
              </a:rPr>
              <a:t>Clique para editar o formato do texto da estrutura de tópicos</a:t>
            </a:r>
            <a:endParaRPr b="0" lang="pt-BR" sz="3200" spc="-1" strike="noStrike">
              <a:latin typeface="Arial"/>
            </a:endParaRPr>
          </a:p>
          <a:p>
            <a:pPr lvl="1" marL="864000" indent="-324000">
              <a:spcBef>
                <a:spcPts val="1134"/>
              </a:spcBef>
              <a:buClr>
                <a:srgbClr val="000000"/>
              </a:buClr>
              <a:buSzPct val="75000"/>
              <a:buFont typeface="Symbol" charset="2"/>
              <a:buChar char=""/>
            </a:pPr>
            <a:r>
              <a:rPr b="0" lang="pt-BR" sz="2800" spc="-1" strike="noStrike">
                <a:latin typeface="Arial"/>
              </a:rPr>
              <a:t>2.º nível da estrutura de tópicos</a:t>
            </a:r>
            <a:endParaRPr b="0" lang="pt-BR" sz="2800" spc="-1" strike="noStrike">
              <a:latin typeface="Arial"/>
            </a:endParaRPr>
          </a:p>
          <a:p>
            <a:pPr lvl="2" marL="1296000" indent="-288000">
              <a:spcBef>
                <a:spcPts val="850"/>
              </a:spcBef>
              <a:buClr>
                <a:srgbClr val="000000"/>
              </a:buClr>
              <a:buSzPct val="45000"/>
              <a:buFont typeface="Wingdings" charset="2"/>
              <a:buChar char=""/>
            </a:pPr>
            <a:r>
              <a:rPr b="0" lang="pt-BR" sz="2400" spc="-1" strike="noStrike">
                <a:latin typeface="Arial"/>
              </a:rPr>
              <a:t>3.º nível da estrutura de tópicos</a:t>
            </a:r>
            <a:endParaRPr b="0" lang="pt-BR" sz="2400" spc="-1" strike="noStrike">
              <a:latin typeface="Arial"/>
            </a:endParaRPr>
          </a:p>
          <a:p>
            <a:pPr lvl="3" marL="1728000" indent="-216000">
              <a:spcBef>
                <a:spcPts val="567"/>
              </a:spcBef>
              <a:buClr>
                <a:srgbClr val="000000"/>
              </a:buClr>
              <a:buSzPct val="75000"/>
              <a:buFont typeface="Symbol" charset="2"/>
              <a:buChar char=""/>
            </a:pPr>
            <a:r>
              <a:rPr b="0" lang="pt-BR" sz="2000" spc="-1" strike="noStrike">
                <a:latin typeface="Arial"/>
              </a:rPr>
              <a:t>4.º nível da estrutura de tópicos</a:t>
            </a:r>
            <a:endParaRPr b="0" lang="pt-BR" sz="2000" spc="-1" strike="noStrike">
              <a:latin typeface="Arial"/>
            </a:endParaRPr>
          </a:p>
          <a:p>
            <a:pPr lvl="4" marL="2160000" indent="-216000">
              <a:spcBef>
                <a:spcPts val="283"/>
              </a:spcBef>
              <a:buClr>
                <a:srgbClr val="000000"/>
              </a:buClr>
              <a:buSzPct val="45000"/>
              <a:buFont typeface="Wingdings" charset="2"/>
              <a:buChar char=""/>
            </a:pPr>
            <a:r>
              <a:rPr b="0" lang="pt-BR" sz="2000" spc="-1" strike="noStrike">
                <a:latin typeface="Arial"/>
              </a:rPr>
              <a:t>5.º nível da estrutura de tópicos</a:t>
            </a:r>
            <a:endParaRPr b="0" lang="pt-BR" sz="2000" spc="-1" strike="noStrike">
              <a:latin typeface="Arial"/>
            </a:endParaRPr>
          </a:p>
          <a:p>
            <a:pPr lvl="5" marL="2592000" indent="-216000">
              <a:spcBef>
                <a:spcPts val="283"/>
              </a:spcBef>
              <a:buClr>
                <a:srgbClr val="000000"/>
              </a:buClr>
              <a:buSzPct val="45000"/>
              <a:buFont typeface="Wingdings" charset="2"/>
              <a:buChar char=""/>
            </a:pPr>
            <a:r>
              <a:rPr b="0" lang="pt-BR" sz="2000" spc="-1" strike="noStrike">
                <a:latin typeface="Arial"/>
              </a:rPr>
              <a:t>6.º nível da estrutura de tópicos</a:t>
            </a:r>
            <a:endParaRPr b="0" lang="pt-BR" sz="2000" spc="-1" strike="noStrike">
              <a:latin typeface="Arial"/>
            </a:endParaRPr>
          </a:p>
          <a:p>
            <a:pPr lvl="6" marL="3024000" indent="-216000">
              <a:spcBef>
                <a:spcPts val="283"/>
              </a:spcBef>
              <a:buClr>
                <a:srgbClr val="000000"/>
              </a:buClr>
              <a:buSzPct val="45000"/>
              <a:buFont typeface="Wingdings" charset="2"/>
              <a:buChar char=""/>
            </a:pPr>
            <a:r>
              <a:rPr b="0" lang="pt-BR" sz="2000" spc="-1" strike="noStrike">
                <a:latin typeface="Arial"/>
              </a:rPr>
              <a:t>7.º nível da estrutura de tópicos</a:t>
            </a:r>
            <a:endParaRPr b="0" lang="pt-B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41" name="Google Shape;13;p2" descr=""/>
          <p:cNvPicPr/>
          <p:nvPr/>
        </p:nvPicPr>
        <p:blipFill>
          <a:blip r:embed="rId2"/>
          <a:stretch/>
        </p:blipFill>
        <p:spPr>
          <a:xfrm>
            <a:off x="0" y="-41040"/>
            <a:ext cx="9142200" cy="5141880"/>
          </a:xfrm>
          <a:prstGeom prst="rect">
            <a:avLst/>
          </a:prstGeom>
          <a:ln w="0">
            <a:noFill/>
          </a:ln>
        </p:spPr>
      </p:pic>
      <p:sp>
        <p:nvSpPr>
          <p:cNvPr id="42" name="Google Shape;14;p2"/>
          <p:cNvSpPr/>
          <p:nvPr/>
        </p:nvSpPr>
        <p:spPr>
          <a:xfrm>
            <a:off x="973800" y="494640"/>
            <a:ext cx="7301160" cy="398520"/>
          </a:xfrm>
          <a:prstGeom prst="rect">
            <a:avLst/>
          </a:prstGeom>
          <a:noFill/>
          <a:ln w="0">
            <a:noFill/>
          </a:ln>
        </p:spPr>
        <p:style>
          <a:lnRef idx="0"/>
          <a:fillRef idx="0"/>
          <a:effectRef idx="0"/>
          <a:fontRef idx="minor"/>
        </p:style>
      </p:sp>
      <p:sp>
        <p:nvSpPr>
          <p:cNvPr id="43" name="PlaceHolder 1"/>
          <p:cNvSpPr>
            <a:spLocks noGrp="1"/>
          </p:cNvSpPr>
          <p:nvPr>
            <p:ph type="sldNum" idx="2"/>
          </p:nvPr>
        </p:nvSpPr>
        <p:spPr>
          <a:xfrm>
            <a:off x="8472600" y="4663080"/>
            <a:ext cx="546840" cy="391680"/>
          </a:xfrm>
          <a:prstGeom prst="rect">
            <a:avLst/>
          </a:prstGeom>
          <a:noFill/>
          <a:ln w="0">
            <a:noFill/>
          </a:ln>
        </p:spPr>
        <p:txBody>
          <a:bodyPr lIns="90000" rIns="90000" tIns="91440" bIns="91440" anchor="ctr">
            <a:noAutofit/>
          </a:bodyPr>
          <a:lstStyle>
            <a:lvl1pPr indent="0" algn="r">
              <a:lnSpc>
                <a:spcPct val="100000"/>
              </a:lnSpc>
              <a:buNone/>
              <a:tabLst>
                <a:tab algn="l" pos="0"/>
              </a:tabLst>
              <a:defRPr b="0" lang="pt-BR" sz="1000" spc="-1" strike="noStrike">
                <a:solidFill>
                  <a:schemeClr val="dk2"/>
                </a:solidFill>
                <a:latin typeface="Arial"/>
                <a:ea typeface="Arial"/>
              </a:defRPr>
            </a:lvl1pPr>
          </a:lstStyle>
          <a:p>
            <a:pPr indent="0" algn="r">
              <a:lnSpc>
                <a:spcPct val="100000"/>
              </a:lnSpc>
              <a:buNone/>
              <a:tabLst>
                <a:tab algn="l" pos="0"/>
              </a:tabLst>
            </a:pPr>
            <a:fld id="{4504BFDC-814D-4B63-B259-A51FC2A87734}" type="slidenum">
              <a:rPr b="0" lang="pt-BR" sz="1000" spc="-1" strike="noStrike">
                <a:solidFill>
                  <a:schemeClr val="dk2"/>
                </a:solidFill>
                <a:latin typeface="Arial"/>
                <a:ea typeface="Arial"/>
              </a:rPr>
              <a:t>&lt;número&gt;</a:t>
            </a:fld>
            <a:endParaRPr b="0" lang="pt-BR" sz="1000" spc="-1" strike="noStrike">
              <a:latin typeface="Times New Roman"/>
            </a:endParaRPr>
          </a:p>
        </p:txBody>
      </p:sp>
      <p:sp>
        <p:nvSpPr>
          <p:cNvPr id="44" name="PlaceHolder 2"/>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pt-BR" sz="4400" spc="-1" strike="noStrike">
                <a:latin typeface="Arial"/>
              </a:rPr>
              <a:t>Clique para editar o formato do texto do título</a:t>
            </a:r>
            <a:endParaRPr b="0" lang="pt-BR" sz="4400" spc="-1" strike="noStrike">
              <a:latin typeface="Arial"/>
            </a:endParaRPr>
          </a:p>
        </p:txBody>
      </p:sp>
      <p:sp>
        <p:nvSpPr>
          <p:cNvPr id="45"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fontScale="92000"/>
          </a:bodyPr>
          <a:p>
            <a:pPr marL="432000" indent="-324000">
              <a:spcBef>
                <a:spcPts val="1417"/>
              </a:spcBef>
              <a:buClr>
                <a:srgbClr val="000000"/>
              </a:buClr>
              <a:buSzPct val="45000"/>
              <a:buFont typeface="Wingdings" charset="2"/>
              <a:buChar char=""/>
            </a:pPr>
            <a:r>
              <a:rPr b="0" lang="pt-BR" sz="3200" spc="-1" strike="noStrike">
                <a:latin typeface="Arial"/>
              </a:rPr>
              <a:t>Clique para editar o formato do texto da estrutura de tópicos</a:t>
            </a:r>
            <a:endParaRPr b="0" lang="pt-BR" sz="3200" spc="-1" strike="noStrike">
              <a:latin typeface="Arial"/>
            </a:endParaRPr>
          </a:p>
          <a:p>
            <a:pPr lvl="1" marL="864000" indent="-324000">
              <a:spcBef>
                <a:spcPts val="1134"/>
              </a:spcBef>
              <a:buClr>
                <a:srgbClr val="000000"/>
              </a:buClr>
              <a:buSzPct val="75000"/>
              <a:buFont typeface="Symbol" charset="2"/>
              <a:buChar char=""/>
            </a:pPr>
            <a:r>
              <a:rPr b="0" lang="pt-BR" sz="2800" spc="-1" strike="noStrike">
                <a:latin typeface="Arial"/>
              </a:rPr>
              <a:t>2.º nível da estrutura de tópicos</a:t>
            </a:r>
            <a:endParaRPr b="0" lang="pt-BR" sz="2800" spc="-1" strike="noStrike">
              <a:latin typeface="Arial"/>
            </a:endParaRPr>
          </a:p>
          <a:p>
            <a:pPr lvl="2" marL="1296000" indent="-288000">
              <a:spcBef>
                <a:spcPts val="850"/>
              </a:spcBef>
              <a:buClr>
                <a:srgbClr val="000000"/>
              </a:buClr>
              <a:buSzPct val="45000"/>
              <a:buFont typeface="Wingdings" charset="2"/>
              <a:buChar char=""/>
            </a:pPr>
            <a:r>
              <a:rPr b="0" lang="pt-BR" sz="2400" spc="-1" strike="noStrike">
                <a:latin typeface="Arial"/>
              </a:rPr>
              <a:t>3.º nível da estrutura de tópicos</a:t>
            </a:r>
            <a:endParaRPr b="0" lang="pt-BR" sz="2400" spc="-1" strike="noStrike">
              <a:latin typeface="Arial"/>
            </a:endParaRPr>
          </a:p>
          <a:p>
            <a:pPr lvl="3" marL="1728000" indent="-216000">
              <a:spcBef>
                <a:spcPts val="567"/>
              </a:spcBef>
              <a:buClr>
                <a:srgbClr val="000000"/>
              </a:buClr>
              <a:buSzPct val="75000"/>
              <a:buFont typeface="Symbol" charset="2"/>
              <a:buChar char=""/>
            </a:pPr>
            <a:r>
              <a:rPr b="0" lang="pt-BR" sz="2000" spc="-1" strike="noStrike">
                <a:latin typeface="Arial"/>
              </a:rPr>
              <a:t>4.º nível da estrutura de tópicos</a:t>
            </a:r>
            <a:endParaRPr b="0" lang="pt-BR" sz="2000" spc="-1" strike="noStrike">
              <a:latin typeface="Arial"/>
            </a:endParaRPr>
          </a:p>
          <a:p>
            <a:pPr lvl="4" marL="2160000" indent="-216000">
              <a:spcBef>
                <a:spcPts val="283"/>
              </a:spcBef>
              <a:buClr>
                <a:srgbClr val="000000"/>
              </a:buClr>
              <a:buSzPct val="45000"/>
              <a:buFont typeface="Wingdings" charset="2"/>
              <a:buChar char=""/>
            </a:pPr>
            <a:r>
              <a:rPr b="0" lang="pt-BR" sz="2000" spc="-1" strike="noStrike">
                <a:latin typeface="Arial"/>
              </a:rPr>
              <a:t>5.º nível da estrutura de tópicos</a:t>
            </a:r>
            <a:endParaRPr b="0" lang="pt-BR" sz="2000" spc="-1" strike="noStrike">
              <a:latin typeface="Arial"/>
            </a:endParaRPr>
          </a:p>
          <a:p>
            <a:pPr lvl="5" marL="2592000" indent="-216000">
              <a:spcBef>
                <a:spcPts val="283"/>
              </a:spcBef>
              <a:buClr>
                <a:srgbClr val="000000"/>
              </a:buClr>
              <a:buSzPct val="45000"/>
              <a:buFont typeface="Wingdings" charset="2"/>
              <a:buChar char=""/>
            </a:pPr>
            <a:r>
              <a:rPr b="0" lang="pt-BR" sz="2000" spc="-1" strike="noStrike">
                <a:latin typeface="Arial"/>
              </a:rPr>
              <a:t>6.º nível da estrutura de tópicos</a:t>
            </a:r>
            <a:endParaRPr b="0" lang="pt-BR" sz="2000" spc="-1" strike="noStrike">
              <a:latin typeface="Arial"/>
            </a:endParaRPr>
          </a:p>
          <a:p>
            <a:pPr lvl="6" marL="3024000" indent="-216000">
              <a:spcBef>
                <a:spcPts val="283"/>
              </a:spcBef>
              <a:buClr>
                <a:srgbClr val="000000"/>
              </a:buClr>
              <a:buSzPct val="45000"/>
              <a:buFont typeface="Wingdings" charset="2"/>
              <a:buChar char=""/>
            </a:pPr>
            <a:r>
              <a:rPr b="0" lang="pt-BR" sz="2000" spc="-1" strike="noStrike">
                <a:latin typeface="Arial"/>
              </a:rPr>
              <a:t>7.º nível da estrutura de tópicos</a:t>
            </a:r>
            <a:endParaRPr b="0" lang="pt-B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hyperlink" Target="https://www.agenorzapparoli.com.br/" TargetMode="External"/><Relationship Id="rId3" Type="http://schemas.openxmlformats.org/officeDocument/2006/relationships/hyperlink" Target="https://periciajudicial.zsistemas.com.br/" TargetMode="External"/><Relationship Id="rId4" Type="http://schemas.openxmlformats.org/officeDocument/2006/relationships/hyperlink" Target="mailto:agenor@zsistemas.com.br" TargetMode="External"/><Relationship Id="rId5"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hyperlink" Target="https://www.clp.org.br/participacao-social-por-que-ela-e-importante-para-a-gestao-publica-mlg2/" TargetMode="External"/><Relationship Id="rId2" Type="http://schemas.openxmlformats.org/officeDocument/2006/relationships/hyperlink" Target="https://www.oab.org.br/noticia/28452/a-transparencia-e-regra-na-democracia-afirma-presidente-da-oab" TargetMode="External"/><Relationship Id="rId3"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hyperlink" Target="https://www.planalto.gov.br/ccivil_03/Constituicao/Constituicao.htm" TargetMode="External"/><Relationship Id="rId2" Type="http://schemas.openxmlformats.org/officeDocument/2006/relationships/hyperlink" Target="https://www.planalto.gov.br/ccivil_03/Constituicao/Constituicao.htm" TargetMode="Externa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hyperlink" Target="https://www.ibm.com/br-pt/cloud/learn/what-is-artificial-intelligence" TargetMode="Externa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hyperlink" Target="http://psicosite.com.br/pro/art004.htm" TargetMode="External"/><Relationship Id="rId2" Type="http://schemas.openxmlformats.org/officeDocument/2006/relationships/image" Target="../media/image8.png"/><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hyperlink" Target="https://techacute.com/pt/3-leis-da-rob&#243;tica/" TargetMode="External"/><Relationship Id="rId2" Type="http://schemas.openxmlformats.org/officeDocument/2006/relationships/image" Target="../media/image9.png"/><Relationship Id="rId3"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hyperlink" Target="https://fala.host/index.php/2021/07/03/simulando-votacao-em-uma-urna-eletronica/" TargetMode="External"/><Relationship Id="rId2" Type="http://schemas.openxmlformats.org/officeDocument/2006/relationships/hyperlink" Target="https://www.folhapolitica.org/2013/09/o-sistema-de-votacao-com-urnas.html" TargetMode="External"/><Relationship Id="rId3" Type="http://schemas.openxmlformats.org/officeDocument/2006/relationships/image" Target="../media/image10.png"/><Relationship Id="rId4"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hyperlink" Target="https://canaltech.com.br/mercado/codigo-fonte-do-google-ultrapassa-a-marca-de-2-bilhoes-de-linhas-49365/" TargetMode="External"/><Relationship Id="rId2" Type="http://schemas.openxmlformats.org/officeDocument/2006/relationships/image" Target="../media/image11.png"/><Relationship Id="rId3"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hyperlink" Target="https://www.agenorzapparoli.com.br/" TargetMode="External"/><Relationship Id="rId3" Type="http://schemas.openxmlformats.org/officeDocument/2006/relationships/hyperlink" Target="https://periciajudicial.zsistemas.com.br/" TargetMode="External"/><Relationship Id="rId4" Type="http://schemas.openxmlformats.org/officeDocument/2006/relationships/hyperlink" Target="mailto:agenor@zsistemas.com.br" TargetMode="External"/><Relationship Id="rId5"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311760" y="1260000"/>
            <a:ext cx="8518680" cy="1032840"/>
          </a:xfrm>
          <a:prstGeom prst="rect">
            <a:avLst/>
          </a:prstGeom>
          <a:noFill/>
          <a:ln w="0">
            <a:noFill/>
          </a:ln>
        </p:spPr>
        <p:txBody>
          <a:bodyPr lIns="0" rIns="0" tIns="91440" bIns="91440" anchor="b">
            <a:normAutofit/>
          </a:bodyPr>
          <a:p>
            <a:pPr indent="0" algn="ctr">
              <a:lnSpc>
                <a:spcPct val="100000"/>
              </a:lnSpc>
              <a:buNone/>
              <a:tabLst>
                <a:tab algn="l" pos="0"/>
              </a:tabLst>
            </a:pPr>
            <a:r>
              <a:rPr b="0" lang="pt-BR" sz="5200" spc="-1" strike="noStrike">
                <a:solidFill>
                  <a:schemeClr val="dk1"/>
                </a:solidFill>
                <a:latin typeface="Arial"/>
                <a:ea typeface="Arial"/>
              </a:rPr>
              <a:t>Inteligência Artificial</a:t>
            </a:r>
            <a:endParaRPr b="0" lang="pt-BR" sz="5200" spc="-1" strike="noStrike">
              <a:latin typeface="Arial"/>
            </a:endParaRPr>
          </a:p>
        </p:txBody>
      </p:sp>
      <p:sp>
        <p:nvSpPr>
          <p:cNvPr id="83" name="PlaceHolder 2"/>
          <p:cNvSpPr>
            <a:spLocks noGrp="1"/>
          </p:cNvSpPr>
          <p:nvPr>
            <p:ph type="subTitle"/>
          </p:nvPr>
        </p:nvSpPr>
        <p:spPr>
          <a:xfrm>
            <a:off x="311760" y="2294280"/>
            <a:ext cx="8518680" cy="790920"/>
          </a:xfrm>
          <a:prstGeom prst="rect">
            <a:avLst/>
          </a:prstGeom>
          <a:noFill/>
          <a:ln w="0">
            <a:noFill/>
          </a:ln>
        </p:spPr>
        <p:txBody>
          <a:bodyPr lIns="0" rIns="0" tIns="91440" bIns="91440" anchor="t">
            <a:normAutofit fontScale="75000"/>
          </a:bodyPr>
          <a:p>
            <a:pPr indent="0" algn="ctr">
              <a:lnSpc>
                <a:spcPct val="100000"/>
              </a:lnSpc>
              <a:buNone/>
              <a:tabLst>
                <a:tab algn="l" pos="0"/>
              </a:tabLst>
            </a:pPr>
            <a:r>
              <a:rPr b="0" lang="pt-BR" sz="5200" spc="-1" strike="noStrike">
                <a:solidFill>
                  <a:schemeClr val="dk1"/>
                </a:solidFill>
                <a:latin typeface="Arial"/>
                <a:ea typeface="Arial"/>
              </a:rPr>
              <a:t>e o princípio da transparência pública</a:t>
            </a:r>
            <a:endParaRPr b="0" lang="pt-BR" sz="5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2340000" y="540000"/>
            <a:ext cx="6345000" cy="514080"/>
          </a:xfrm>
          <a:prstGeom prst="rect">
            <a:avLst/>
          </a:prstGeom>
          <a:noFill/>
          <a:ln w="0">
            <a:noFill/>
          </a:ln>
        </p:spPr>
        <p:txBody>
          <a:bodyPr lIns="0" rIns="0" tIns="0" bIns="0" anchor="ctr">
            <a:noAutofit/>
          </a:bodyPr>
          <a:p>
            <a:pPr indent="0">
              <a:lnSpc>
                <a:spcPct val="100000"/>
              </a:lnSpc>
              <a:spcBef>
                <a:spcPts val="1417"/>
              </a:spcBef>
              <a:buNone/>
              <a:tabLst>
                <a:tab algn="l" pos="0"/>
              </a:tabLst>
            </a:pPr>
            <a:r>
              <a:rPr b="1" lang="pt-BR" sz="2000" spc="-1" strike="noStrike">
                <a:solidFill>
                  <a:srgbClr val="000000"/>
                </a:solidFill>
                <a:latin typeface="Arial"/>
                <a:ea typeface="Arial"/>
              </a:rPr>
              <a:t>Perito Agenor Zapparoli</a:t>
            </a:r>
            <a:br>
              <a:rPr sz="2000"/>
            </a:br>
            <a:r>
              <a:rPr b="0" lang="pt-BR" sz="1000" spc="-1" strike="noStrike">
                <a:solidFill>
                  <a:srgbClr val="000000"/>
                </a:solidFill>
                <a:latin typeface="Arial"/>
                <a:ea typeface="Arial"/>
              </a:rPr>
              <a:t>Perito em mecânica, elétrica e computação forense.</a:t>
            </a:r>
            <a:endParaRPr b="0" lang="pt-BR" sz="1000" spc="-1" strike="noStrike">
              <a:latin typeface="Arial"/>
            </a:endParaRPr>
          </a:p>
        </p:txBody>
      </p:sp>
      <p:sp>
        <p:nvSpPr>
          <p:cNvPr id="85" name="PlaceHolder 2"/>
          <p:cNvSpPr>
            <a:spLocks noGrp="1"/>
          </p:cNvSpPr>
          <p:nvPr>
            <p:ph/>
          </p:nvPr>
        </p:nvSpPr>
        <p:spPr>
          <a:xfrm>
            <a:off x="2340000" y="1203480"/>
            <a:ext cx="6478560" cy="1315080"/>
          </a:xfrm>
          <a:prstGeom prst="rect">
            <a:avLst/>
          </a:prstGeom>
          <a:noFill/>
          <a:ln w="0">
            <a:noFill/>
          </a:ln>
        </p:spPr>
        <p:txBody>
          <a:bodyPr lIns="0" rIns="0" tIns="0" bIns="0" anchor="t">
            <a:normAutofit fontScale="60000"/>
          </a:bodyPr>
          <a:p>
            <a:pPr indent="0">
              <a:lnSpc>
                <a:spcPct val="100000"/>
              </a:lnSpc>
              <a:spcBef>
                <a:spcPts val="1417"/>
              </a:spcBef>
              <a:buNone/>
              <a:tabLst>
                <a:tab algn="l" pos="0"/>
              </a:tabLst>
            </a:pPr>
            <a:r>
              <a:rPr b="0" lang="pt-BR" sz="1400" spc="-1" strike="noStrike">
                <a:solidFill>
                  <a:srgbClr val="000000"/>
                </a:solidFill>
                <a:latin typeface="Arial"/>
              </a:rPr>
              <a:t>Técnico em eletrônica;</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Técnico em processamento de dados;</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Desenvolvedor em diversas linguagens computacionais;</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Engenheiro de controle e automação;</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Engenheiro eletricista;</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Especialista em Computação Forense e Perícia Digital.</a:t>
            </a:r>
            <a:endParaRPr b="0" lang="pt-BR" sz="1400" spc="-1" strike="noStrike">
              <a:latin typeface="Arial"/>
            </a:endParaRPr>
          </a:p>
        </p:txBody>
      </p:sp>
      <p:pic>
        <p:nvPicPr>
          <p:cNvPr id="86" name="" descr=""/>
          <p:cNvPicPr/>
          <p:nvPr/>
        </p:nvPicPr>
        <p:blipFill>
          <a:blip r:embed="rId1"/>
          <a:stretch/>
        </p:blipFill>
        <p:spPr>
          <a:xfrm>
            <a:off x="900000" y="638280"/>
            <a:ext cx="1285920" cy="1880280"/>
          </a:xfrm>
          <a:prstGeom prst="rect">
            <a:avLst/>
          </a:prstGeom>
          <a:ln w="0">
            <a:noFill/>
          </a:ln>
        </p:spPr>
      </p:pic>
      <p:sp>
        <p:nvSpPr>
          <p:cNvPr id="87" name=""/>
          <p:cNvSpPr/>
          <p:nvPr/>
        </p:nvSpPr>
        <p:spPr>
          <a:xfrm>
            <a:off x="900000" y="2700000"/>
            <a:ext cx="7918560" cy="1283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200" spc="-1" strike="noStrike">
                <a:solidFill>
                  <a:srgbClr val="000000"/>
                </a:solidFill>
                <a:latin typeface="Arial"/>
                <a:ea typeface="DejaVu Sans"/>
              </a:rPr>
              <a:t>Contatos:</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2"/>
              </a:rPr>
              <a:t>https://www.agenorzapparoli.com.br</a:t>
            </a:r>
            <a:r>
              <a:rPr b="0" lang="pt-BR" sz="1200" spc="-1" strike="noStrike">
                <a:solidFill>
                  <a:srgbClr val="000000"/>
                </a:solidFill>
                <a:latin typeface="Arial"/>
                <a:ea typeface="DejaVu Sans"/>
              </a:rPr>
              <a:t> </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3"/>
              </a:rPr>
              <a:t>https://periciajudicial.zsistemas.com.br</a:t>
            </a:r>
            <a:endParaRPr b="0" lang="pt-BR" sz="1200" spc="-1" strike="noStrike">
              <a:latin typeface="Arial"/>
            </a:endParaRPr>
          </a:p>
          <a:p>
            <a:pPr>
              <a:lnSpc>
                <a:spcPct val="100000"/>
              </a:lnSpc>
            </a:pPr>
            <a:endParaRPr b="0" lang="pt-BR" sz="1200" spc="-1" strike="noStrike">
              <a:latin typeface="Arial"/>
            </a:endParaRPr>
          </a:p>
          <a:p>
            <a:pPr>
              <a:lnSpc>
                <a:spcPct val="100000"/>
              </a:lnSpc>
            </a:pPr>
            <a:r>
              <a:rPr b="0" lang="pt-BR" sz="1200" spc="-1" strike="noStrike">
                <a:solidFill>
                  <a:srgbClr val="000000"/>
                </a:solidFill>
                <a:latin typeface="Arial"/>
                <a:ea typeface="DejaVu Sans"/>
              </a:rPr>
              <a:t>+55 (34) 99194-6909 (Whatsapp/Telegram) – Brasil</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4"/>
              </a:rPr>
              <a:t>agenor@zsistemas.com.br</a:t>
            </a:r>
            <a:endParaRPr b="0" lang="pt-BR" sz="1200" spc="-1" strike="noStrike">
              <a:latin typeface="Arial"/>
            </a:endParaRPr>
          </a:p>
          <a:p>
            <a:pPr>
              <a:lnSpc>
                <a:spcPct val="100000"/>
              </a:lnSpc>
            </a:pPr>
            <a:endParaRPr b="0" lang="pt-BR" sz="1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Transparência na administração pública;</a:t>
            </a:r>
            <a:endParaRPr b="0" lang="pt-BR" sz="2000" spc="-1" strike="noStrike">
              <a:latin typeface="Arial"/>
            </a:endParaRPr>
          </a:p>
        </p:txBody>
      </p:sp>
      <p:sp>
        <p:nvSpPr>
          <p:cNvPr id="89" name="PlaceHolder 2"/>
          <p:cNvSpPr>
            <a:spLocks noGrp="1"/>
          </p:cNvSpPr>
          <p:nvPr>
            <p:ph/>
          </p:nvPr>
        </p:nvSpPr>
        <p:spPr>
          <a:xfrm>
            <a:off x="360000" y="1203480"/>
            <a:ext cx="8325000" cy="2981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Trazer a sociedade à participação dos serviços públicos;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i="1" lang="pt-BR" sz="1400" spc="-1" strike="noStrike">
                <a:solidFill>
                  <a:srgbClr val="000000"/>
                </a:solidFill>
                <a:latin typeface="Arial"/>
              </a:rPr>
              <a:t>Se levarmos em consideração os princípios democráticos quanto à soberania popular, a participação se torna um dos aspectos mais relevantes para a garantia da vontade e do bem-estar social.  (CLIP – Centro de liderança pública)</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Transparência é democracia;</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i="1" lang="pt-BR" sz="1400" spc="-1" strike="noStrike">
                <a:solidFill>
                  <a:srgbClr val="000000"/>
                </a:solidFill>
                <a:latin typeface="Arial"/>
              </a:rPr>
              <a:t>Brasília – Ao abrir o Seminário Transparência e Cidadania na manhã desta quarta-feira (27), o presidente nacional da OAB, Marcus Vinicius Furtado Coêlho, defendeu que </a:t>
            </a:r>
            <a:r>
              <a:rPr b="1" i="1" lang="pt-BR" sz="1400" spc="-1" strike="noStrike">
                <a:solidFill>
                  <a:srgbClr val="000000"/>
                </a:solidFill>
                <a:latin typeface="Arial"/>
              </a:rPr>
              <a:t>é dever do poder público garantir ao povo o acesso a todos os mecanismos de controle da atuação dos seus representantes</a:t>
            </a:r>
            <a:r>
              <a:rPr b="0" i="1" lang="pt-BR" sz="1400" spc="-1" strike="noStrike">
                <a:solidFill>
                  <a:srgbClr val="000000"/>
                </a:solidFill>
                <a:latin typeface="Arial"/>
              </a:rPr>
              <a:t>. Para ele, leis que estimulam a transparência dos órgãos públicos constituem importante instrumento de democracia direta. (OAB NOTICIAS)</a:t>
            </a:r>
            <a:endParaRPr b="0" lang="pt-BR" sz="1400" spc="-1" strike="noStrike">
              <a:latin typeface="Arial"/>
            </a:endParaRPr>
          </a:p>
        </p:txBody>
      </p:sp>
      <p:sp>
        <p:nvSpPr>
          <p:cNvPr id="90"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fontScale="96000"/>
          </a:bodyPr>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DejaVu Sans"/>
              </a:rPr>
              <a:t>(CLIP – Centro de liderança pública. Disponível em: </a:t>
            </a:r>
            <a:r>
              <a:rPr b="0" lang="pt-BR" sz="1000" spc="-1" strike="noStrike" u="sng">
                <a:solidFill>
                  <a:srgbClr val="0097a7"/>
                </a:solidFill>
                <a:uFillTx/>
                <a:latin typeface="Arial"/>
                <a:ea typeface="DejaVu Sans"/>
                <a:hlinkClick r:id="rId1"/>
              </a:rPr>
              <a:t>https://www.clp.org.br/participacao-social-por-que-ela-e-importante-para-a-gestao-publica-mlg2/</a:t>
            </a:r>
            <a:r>
              <a:rPr b="0" lang="pt-BR" sz="1000" spc="-1" strike="noStrike">
                <a:solidFill>
                  <a:srgbClr val="000000"/>
                </a:solidFill>
                <a:latin typeface="Arial"/>
                <a:ea typeface="DejaVu Sans"/>
              </a:rPr>
              <a:t>)</a:t>
            </a:r>
            <a:endParaRPr b="0" lang="pt-BR" sz="1000" spc="-1" strike="noStrike">
              <a:latin typeface="Arial"/>
            </a:endParaRPr>
          </a:p>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DejaVu Sans"/>
              </a:rPr>
              <a:t>OAB NOTÍCIAS. A transparência é regra na democracia”, afirma presidente da OAB. Disponível em: </a:t>
            </a:r>
            <a:r>
              <a:rPr b="0" lang="pt-BR" sz="1000" spc="-1" strike="noStrike" u="sng">
                <a:solidFill>
                  <a:srgbClr val="0097a7"/>
                </a:solidFill>
                <a:uFillTx/>
                <a:latin typeface="Arial"/>
                <a:ea typeface="DejaVu Sans"/>
                <a:hlinkClick r:id="rId2"/>
              </a:rPr>
              <a:t>https://www.oab.org.br/noticia/28452/a-transparencia-e-regra-na-democracia-afirma-presidente-da-oab</a:t>
            </a:r>
            <a:r>
              <a:rPr b="0" lang="pt-BR" sz="1000" spc="-1" strike="noStrike">
                <a:solidFill>
                  <a:srgbClr val="000000"/>
                </a:solidFill>
                <a:latin typeface="Arial"/>
                <a:ea typeface="DejaVu Sans"/>
              </a:rPr>
              <a:t> </a:t>
            </a:r>
            <a:endParaRPr b="0" lang="pt-BR" sz="1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Publicidade das ações do governo</a:t>
            </a:r>
            <a:endParaRPr b="0" lang="pt-BR" sz="2000" spc="-1" strike="noStrike">
              <a:latin typeface="Arial"/>
            </a:endParaRPr>
          </a:p>
        </p:txBody>
      </p:sp>
      <p:sp>
        <p:nvSpPr>
          <p:cNvPr id="92" name="PlaceHolder 2"/>
          <p:cNvSpPr>
            <a:spLocks noGrp="1"/>
          </p:cNvSpPr>
          <p:nvPr>
            <p:ph/>
          </p:nvPr>
        </p:nvSpPr>
        <p:spPr>
          <a:xfrm>
            <a:off x="360000" y="1203480"/>
            <a:ext cx="8325000" cy="2981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Não basta divulgar dados – Princípio da publicidade;</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i="1" lang="pt-BR" sz="1400" spc="-1" strike="noStrike">
                <a:solidFill>
                  <a:srgbClr val="000000"/>
                </a:solidFill>
                <a:latin typeface="Arial"/>
              </a:rPr>
              <a:t>XIV - é assegurado a todos o acesso à informação e resguardado o sigilo da fonte, quando necessário ao exercício profissional; (CF, 1988, Art. 5)</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i="1" lang="pt-BR" sz="1400" spc="-1" strike="noStrike">
                <a:solidFill>
                  <a:srgbClr val="000000"/>
                </a:solidFill>
                <a:latin typeface="Arial"/>
                <a:ea typeface="Arial"/>
              </a:rPr>
              <a:t>XXXIII - todos têm direito a receber dos órgãos públicos informações de seu interesse particular, ou de interesse coletivo ou geral, que serão prestadas no prazo da lei, sob pena de responsabilidade, ressalvadas aquelas cujo sigilo seja imprescindível à segurança da sociedade e do Estado; (CF, 1988, Art. 5)</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ea typeface="Arial"/>
              </a:rPr>
              <a:t>Forma clara;</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ea typeface="Arial"/>
              </a:rPr>
              <a:t>Acessível;</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ea typeface="Arial"/>
              </a:rPr>
              <a:t>Convencimento.</a:t>
            </a:r>
            <a:endParaRPr b="0" lang="pt-BR" sz="1400" spc="-1" strike="noStrike">
              <a:latin typeface="Arial"/>
            </a:endParaRPr>
          </a:p>
        </p:txBody>
      </p:sp>
      <p:sp>
        <p:nvSpPr>
          <p:cNvPr id="93"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fontScale="97000"/>
          </a:bodyPr>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Arial"/>
              </a:rPr>
              <a:t>Logo da CF: Disponível em: </a:t>
            </a:r>
            <a:br>
              <a:rPr sz="1000"/>
            </a:br>
            <a:r>
              <a:rPr b="0" lang="pt-BR" sz="1000" spc="-1" strike="noStrike" u="sng">
                <a:solidFill>
                  <a:srgbClr val="0097a7"/>
                </a:solidFill>
                <a:uFillTx/>
                <a:latin typeface="Arial"/>
                <a:ea typeface="Arial"/>
                <a:hlinkClick r:id="rId1"/>
              </a:rPr>
              <a:t>https://www.planalto.gov.br/ccivil_03/Constituicao/Constituicao.htm</a:t>
            </a:r>
            <a:endParaRPr b="0" lang="pt-BR" sz="1000" spc="-1" strike="noStrike">
              <a:latin typeface="Arial"/>
            </a:endParaRPr>
          </a:p>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Arial"/>
              </a:rPr>
              <a:t>(CF – Constituição Federal. Disponível em: </a:t>
            </a:r>
            <a:r>
              <a:rPr b="0" lang="pt-BR" sz="1000" spc="-1" strike="noStrike" u="sng">
                <a:solidFill>
                  <a:srgbClr val="0097a7"/>
                </a:solidFill>
                <a:uFillTx/>
                <a:latin typeface="Arial"/>
                <a:ea typeface="Arial"/>
                <a:hlinkClick r:id="rId2"/>
              </a:rPr>
              <a:t>https://www.planalto.gov.br/ccivil_03/Constituicao/Constituicao.htm</a:t>
            </a:r>
            <a:r>
              <a:rPr b="0" lang="pt-BR" sz="1000" spc="-1" strike="noStrike">
                <a:solidFill>
                  <a:srgbClr val="000000"/>
                </a:solidFill>
                <a:latin typeface="Arial"/>
                <a:ea typeface="Arial"/>
              </a:rPr>
              <a:t>)</a:t>
            </a:r>
            <a:endParaRPr b="0" lang="pt-BR" sz="1000" spc="-1" strike="noStrike">
              <a:latin typeface="Arial"/>
            </a:endParaRPr>
          </a:p>
        </p:txBody>
      </p:sp>
      <p:pic>
        <p:nvPicPr>
          <p:cNvPr id="94" name="" descr=""/>
          <p:cNvPicPr/>
          <p:nvPr/>
        </p:nvPicPr>
        <p:blipFill>
          <a:blip r:embed="rId3"/>
          <a:stretch/>
        </p:blipFill>
        <p:spPr>
          <a:xfrm>
            <a:off x="6840000" y="360000"/>
            <a:ext cx="1438560" cy="1078560"/>
          </a:xfrm>
          <a:prstGeom prst="rect">
            <a:avLst/>
          </a:prstGeom>
          <a:ln w="0">
            <a:noFill/>
          </a:ln>
        </p:spPr>
      </p:pic>
      <p:pic>
        <p:nvPicPr>
          <p:cNvPr id="95" name="" descr=""/>
          <p:cNvPicPr/>
          <p:nvPr/>
        </p:nvPicPr>
        <p:blipFill>
          <a:blip r:embed="rId4"/>
          <a:stretch/>
        </p:blipFill>
        <p:spPr>
          <a:xfrm>
            <a:off x="6840000" y="2820960"/>
            <a:ext cx="1798560" cy="1317600"/>
          </a:xfrm>
          <a:prstGeom prst="rect">
            <a:avLst/>
          </a:prstGeom>
          <a:ln w="0">
            <a:noFill/>
          </a:ln>
        </p:spPr>
      </p:pic>
      <p:pic>
        <p:nvPicPr>
          <p:cNvPr id="96" name="" descr=""/>
          <p:cNvPicPr/>
          <p:nvPr/>
        </p:nvPicPr>
        <p:blipFill>
          <a:blip r:embed="rId5"/>
          <a:stretch/>
        </p:blipFill>
        <p:spPr>
          <a:xfrm>
            <a:off x="3060000" y="3168000"/>
            <a:ext cx="3598560" cy="38520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Inteligência Artificial</a:t>
            </a:r>
            <a:endParaRPr b="0" lang="pt-BR" sz="2000" spc="-1" strike="noStrike">
              <a:latin typeface="Arial"/>
            </a:endParaRPr>
          </a:p>
        </p:txBody>
      </p:sp>
      <p:sp>
        <p:nvSpPr>
          <p:cNvPr id="98" name="PlaceHolder 2"/>
          <p:cNvSpPr>
            <a:spLocks noGrp="1"/>
          </p:cNvSpPr>
          <p:nvPr>
            <p:ph/>
          </p:nvPr>
        </p:nvSpPr>
        <p:spPr>
          <a:xfrm>
            <a:off x="360000" y="1203480"/>
            <a:ext cx="5578560" cy="2981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Programas/Softwares/Hardwares;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Comandos;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Funções;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Atributos/variáveis/constantes;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Rotinas;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Tarefas;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Instruções;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Algoritmos</a:t>
            </a:r>
            <a:r>
              <a:rPr b="0" i="1" lang="pt-BR" sz="1400" spc="-1" strike="noStrike">
                <a:solidFill>
                  <a:srgbClr val="000000"/>
                </a:solidFill>
                <a:latin typeface="Arial"/>
              </a:rPr>
              <a:t>.</a:t>
            </a:r>
            <a:endParaRPr b="0" lang="pt-BR" sz="1400" spc="-1" strike="noStrike">
              <a:latin typeface="Arial"/>
            </a:endParaRPr>
          </a:p>
        </p:txBody>
      </p:sp>
      <p:sp>
        <p:nvSpPr>
          <p:cNvPr id="99"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Arial"/>
              </a:rPr>
              <a:t>O que é inteligência artificial?: Disponível em: </a:t>
            </a:r>
            <a:br>
              <a:rPr sz="1000"/>
            </a:br>
            <a:r>
              <a:rPr b="0" lang="pt-BR" sz="1000" spc="-1" strike="noStrike" u="sng">
                <a:solidFill>
                  <a:srgbClr val="0097a7"/>
                </a:solidFill>
                <a:uFillTx/>
                <a:latin typeface="Arial"/>
                <a:ea typeface="Arial"/>
                <a:hlinkClick r:id="rId1"/>
              </a:rPr>
              <a:t>https://www.ibm.com/br-pt/cloud/learn/what-is-artificial-intelligence</a:t>
            </a:r>
            <a:endParaRPr b="0" lang="pt-BR" sz="1000" spc="-1" strike="noStrike">
              <a:latin typeface="Arial"/>
            </a:endParaRPr>
          </a:p>
          <a:p>
            <a:pPr>
              <a:lnSpc>
                <a:spcPct val="100000"/>
              </a:lnSpc>
              <a:spcBef>
                <a:spcPts val="1134"/>
              </a:spcBef>
            </a:pPr>
            <a:endParaRPr b="0" lang="pt-BR" sz="1000" spc="-1" strike="noStrike">
              <a:latin typeface="Arial"/>
            </a:endParaRPr>
          </a:p>
        </p:txBody>
      </p:sp>
      <p:pic>
        <p:nvPicPr>
          <p:cNvPr id="100" name="" descr=""/>
          <p:cNvPicPr/>
          <p:nvPr/>
        </p:nvPicPr>
        <p:blipFill>
          <a:blip r:embed="rId2"/>
          <a:stretch/>
        </p:blipFill>
        <p:spPr>
          <a:xfrm>
            <a:off x="5940000" y="684000"/>
            <a:ext cx="2829960" cy="1652400"/>
          </a:xfrm>
          <a:prstGeom prst="rect">
            <a:avLst/>
          </a:prstGeom>
          <a:ln w="0">
            <a:noFill/>
          </a:ln>
        </p:spPr>
      </p:pic>
      <p:pic>
        <p:nvPicPr>
          <p:cNvPr id="101" name="" descr=""/>
          <p:cNvPicPr/>
          <p:nvPr/>
        </p:nvPicPr>
        <p:blipFill>
          <a:blip r:embed="rId3"/>
          <a:stretch/>
        </p:blipFill>
        <p:spPr>
          <a:xfrm>
            <a:off x="7282440" y="1019520"/>
            <a:ext cx="636120" cy="31248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Inteligência Artificial</a:t>
            </a:r>
            <a:endParaRPr b="0" lang="pt-BR" sz="2000" spc="-1" strike="noStrike">
              <a:latin typeface="Arial"/>
            </a:endParaRPr>
          </a:p>
        </p:txBody>
      </p:sp>
      <p:sp>
        <p:nvSpPr>
          <p:cNvPr id="103" name="PlaceHolder 2"/>
          <p:cNvSpPr>
            <a:spLocks noGrp="1"/>
          </p:cNvSpPr>
          <p:nvPr>
            <p:ph/>
          </p:nvPr>
        </p:nvSpPr>
        <p:spPr>
          <a:xfrm>
            <a:off x="360000" y="1203480"/>
            <a:ext cx="5578560" cy="2981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Inteligência;</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i="1" lang="pt-BR" sz="1400" spc="-1" strike="noStrike">
                <a:solidFill>
                  <a:srgbClr val="000000"/>
                </a:solidFill>
                <a:latin typeface="Arial"/>
              </a:rPr>
              <a:t>A inteligência é a aptidão psicológica que permite ao homem abstrair, captar, entender conceitos, a essência das coisas que tomamos consciência. (PSICOSITE)</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Capacidade: </a:t>
            </a:r>
            <a:endParaRPr b="0" lang="pt-BR" sz="1400" spc="-1" strike="noStrike">
              <a:latin typeface="Arial"/>
            </a:endParaRPr>
          </a:p>
          <a:p>
            <a:pPr lvl="2" marL="1296000" indent="-288000">
              <a:lnSpc>
                <a:spcPct val="100000"/>
              </a:lnSpc>
              <a:spcBef>
                <a:spcPts val="850"/>
              </a:spcBef>
              <a:buClr>
                <a:srgbClr val="000000"/>
              </a:buClr>
              <a:buSzPct val="45000"/>
              <a:buFont typeface="Wingdings" charset="2"/>
              <a:buChar char=""/>
            </a:pPr>
            <a:r>
              <a:rPr b="0" lang="pt-BR" sz="1400" spc="-1" strike="noStrike">
                <a:solidFill>
                  <a:srgbClr val="000000"/>
                </a:solidFill>
                <a:latin typeface="Arial"/>
              </a:rPr>
              <a:t>de aprendizagem;</a:t>
            </a:r>
            <a:endParaRPr b="0" lang="pt-BR" sz="1400" spc="-1" strike="noStrike">
              <a:latin typeface="Arial"/>
            </a:endParaRPr>
          </a:p>
          <a:p>
            <a:pPr lvl="2" marL="1296000" indent="-288000">
              <a:lnSpc>
                <a:spcPct val="100000"/>
              </a:lnSpc>
              <a:spcBef>
                <a:spcPts val="850"/>
              </a:spcBef>
              <a:buClr>
                <a:srgbClr val="000000"/>
              </a:buClr>
              <a:buSzPct val="45000"/>
              <a:buFont typeface="Wingdings" charset="2"/>
              <a:buChar char=""/>
            </a:pPr>
            <a:r>
              <a:rPr b="0" lang="pt-BR" sz="1400" spc="-1" strike="noStrike">
                <a:solidFill>
                  <a:srgbClr val="000000"/>
                </a:solidFill>
                <a:latin typeface="Arial"/>
              </a:rPr>
              <a:t>de melhorias;</a:t>
            </a:r>
            <a:endParaRPr b="0" lang="pt-BR" sz="1400" spc="-1" strike="noStrike">
              <a:latin typeface="Arial"/>
            </a:endParaRPr>
          </a:p>
          <a:p>
            <a:pPr lvl="2" marL="1296000" indent="-288000">
              <a:lnSpc>
                <a:spcPct val="100000"/>
              </a:lnSpc>
              <a:spcBef>
                <a:spcPts val="850"/>
              </a:spcBef>
              <a:buClr>
                <a:srgbClr val="000000"/>
              </a:buClr>
              <a:buSzPct val="45000"/>
              <a:buFont typeface="Wingdings" charset="2"/>
              <a:buChar char=""/>
            </a:pPr>
            <a:r>
              <a:rPr b="0" lang="pt-BR" sz="1400" spc="-1" strike="noStrike">
                <a:solidFill>
                  <a:srgbClr val="000000"/>
                </a:solidFill>
                <a:latin typeface="Arial"/>
              </a:rPr>
              <a:t>de evolução.</a:t>
            </a:r>
            <a:endParaRPr b="0" lang="pt-BR" sz="1400" spc="-1" strike="noStrike">
              <a:latin typeface="Arial"/>
            </a:endParaRPr>
          </a:p>
        </p:txBody>
      </p:sp>
      <p:sp>
        <p:nvSpPr>
          <p:cNvPr id="104"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Arial"/>
              </a:rPr>
              <a:t>Psicosite. O conceito de inteligência: Disponível em: </a:t>
            </a:r>
            <a:br>
              <a:rPr sz="1000"/>
            </a:br>
            <a:r>
              <a:rPr b="0" lang="pt-BR" sz="1000" spc="-1" strike="noStrike" u="sng">
                <a:solidFill>
                  <a:srgbClr val="0097a7"/>
                </a:solidFill>
                <a:uFillTx/>
                <a:latin typeface="Arial"/>
                <a:ea typeface="Arial"/>
                <a:hlinkClick r:id="rId1"/>
              </a:rPr>
              <a:t>http://psicosite.com.br/pro/art004.htm</a:t>
            </a:r>
            <a:endParaRPr b="0" lang="pt-BR" sz="1000" spc="-1" strike="noStrike">
              <a:latin typeface="Arial"/>
            </a:endParaRPr>
          </a:p>
          <a:p>
            <a:pPr>
              <a:lnSpc>
                <a:spcPct val="100000"/>
              </a:lnSpc>
              <a:spcBef>
                <a:spcPts val="1134"/>
              </a:spcBef>
            </a:pPr>
            <a:endParaRPr b="0" lang="pt-BR" sz="1000" spc="-1" strike="noStrike">
              <a:latin typeface="Arial"/>
            </a:endParaRPr>
          </a:p>
        </p:txBody>
      </p:sp>
      <p:pic>
        <p:nvPicPr>
          <p:cNvPr id="105" name="" descr=""/>
          <p:cNvPicPr/>
          <p:nvPr/>
        </p:nvPicPr>
        <p:blipFill>
          <a:blip r:embed="rId2"/>
          <a:stretch/>
        </p:blipFill>
        <p:spPr>
          <a:xfrm>
            <a:off x="6062400" y="680760"/>
            <a:ext cx="2756160" cy="1549800"/>
          </a:xfrm>
          <a:prstGeom prst="rect">
            <a:avLst/>
          </a:prstGeom>
          <a:ln w="0">
            <a:noFill/>
          </a:ln>
        </p:spPr>
      </p:pic>
      <p:sp>
        <p:nvSpPr>
          <p:cNvPr id="106" name=""/>
          <p:cNvSpPr/>
          <p:nvPr/>
        </p:nvSpPr>
        <p:spPr>
          <a:xfrm>
            <a:off x="6012000" y="2217960"/>
            <a:ext cx="2878560" cy="5144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000" spc="-1" strike="noStrike">
                <a:solidFill>
                  <a:srgbClr val="000000"/>
                </a:solidFill>
                <a:latin typeface="Arial"/>
                <a:ea typeface="DejaVu Sans"/>
              </a:rPr>
              <a:t>FAROLNEWS. Disponível em: https://farolnews.com.br/wp-content/uploads/2019/12/inteligencia_artificial.jpg </a:t>
            </a:r>
            <a:endParaRPr b="0" lang="pt-BR" sz="10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Inteligência Artificial</a:t>
            </a:r>
            <a:endParaRPr b="0" lang="pt-BR" sz="2000" spc="-1" strike="noStrike">
              <a:latin typeface="Arial"/>
            </a:endParaRPr>
          </a:p>
        </p:txBody>
      </p:sp>
      <p:sp>
        <p:nvSpPr>
          <p:cNvPr id="108" name="PlaceHolder 2"/>
          <p:cNvSpPr>
            <a:spLocks noGrp="1"/>
          </p:cNvSpPr>
          <p:nvPr>
            <p:ph/>
          </p:nvPr>
        </p:nvSpPr>
        <p:spPr>
          <a:xfrm>
            <a:off x="360000" y="1203480"/>
            <a:ext cx="5578560" cy="2981520"/>
          </a:xfrm>
          <a:prstGeom prst="rect">
            <a:avLst/>
          </a:prstGeom>
          <a:noFill/>
          <a:ln w="0">
            <a:noFill/>
          </a:ln>
        </p:spPr>
        <p:txBody>
          <a:bodyPr lIns="0" rIns="0" tIns="0" bIns="0" anchor="t">
            <a:normAutofit fontScale="81000"/>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Artificial;</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Não humana;</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Princípio da autonomia das máquinas;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As 3 leis da robótica;</a:t>
            </a:r>
            <a:endParaRPr b="0" lang="pt-BR" sz="1400" spc="-1" strike="noStrike">
              <a:latin typeface="Arial"/>
            </a:endParaRPr>
          </a:p>
          <a:p>
            <a:pPr lvl="2" marL="1296000" indent="-288000">
              <a:lnSpc>
                <a:spcPct val="100000"/>
              </a:lnSpc>
              <a:spcBef>
                <a:spcPts val="850"/>
              </a:spcBef>
              <a:buClr>
                <a:srgbClr val="000000"/>
              </a:buClr>
              <a:buSzPct val="45000"/>
              <a:buFont typeface="Wingdings" charset="2"/>
              <a:buChar char=""/>
            </a:pPr>
            <a:r>
              <a:rPr b="0" lang="pt-BR" sz="1400" spc="-1" strike="noStrike">
                <a:solidFill>
                  <a:srgbClr val="000000"/>
                </a:solidFill>
                <a:latin typeface="Arial"/>
              </a:rPr>
              <a:t>Em software e em hardware;</a:t>
            </a:r>
            <a:endParaRPr b="0" lang="pt-BR" sz="1400" spc="-1" strike="noStrike">
              <a:latin typeface="Arial"/>
            </a:endParaRPr>
          </a:p>
          <a:p>
            <a:pPr lvl="3" marL="1728000" indent="-216000">
              <a:lnSpc>
                <a:spcPct val="100000"/>
              </a:lnSpc>
              <a:spcBef>
                <a:spcPts val="567"/>
              </a:spcBef>
              <a:buClr>
                <a:srgbClr val="000000"/>
              </a:buClr>
              <a:buSzPct val="75000"/>
              <a:buFont typeface="Symbol"/>
              <a:buChar char=""/>
            </a:pPr>
            <a:r>
              <a:rPr b="0" lang="pt-BR" sz="1400" spc="-1" strike="noStrike">
                <a:solidFill>
                  <a:srgbClr val="000000"/>
                </a:solidFill>
                <a:latin typeface="Arial"/>
              </a:rPr>
              <a:t>Os robôs não podem ferir os humanos ou permitir seu sofrimento;</a:t>
            </a:r>
            <a:endParaRPr b="0" lang="pt-BR" sz="1400" spc="-1" strike="noStrike">
              <a:latin typeface="Arial"/>
            </a:endParaRPr>
          </a:p>
          <a:p>
            <a:pPr lvl="3" marL="1728000" indent="-216000">
              <a:lnSpc>
                <a:spcPct val="100000"/>
              </a:lnSpc>
              <a:spcBef>
                <a:spcPts val="567"/>
              </a:spcBef>
              <a:buClr>
                <a:srgbClr val="000000"/>
              </a:buClr>
              <a:buSzPct val="75000"/>
              <a:buFont typeface="Symbol"/>
              <a:buChar char=""/>
            </a:pPr>
            <a:r>
              <a:rPr b="0" lang="pt-BR" sz="1400" spc="-1" strike="noStrike">
                <a:solidFill>
                  <a:srgbClr val="000000"/>
                </a:solidFill>
                <a:latin typeface="Arial"/>
              </a:rPr>
              <a:t>Os robôs devem obedecer às ordens dos humanos, exceto quando em conflito com a primeira regra;</a:t>
            </a:r>
            <a:endParaRPr b="0" lang="pt-BR" sz="1400" spc="-1" strike="noStrike">
              <a:latin typeface="Arial"/>
            </a:endParaRPr>
          </a:p>
          <a:p>
            <a:pPr lvl="3" marL="1728000" indent="-216000">
              <a:lnSpc>
                <a:spcPct val="100000"/>
              </a:lnSpc>
              <a:spcBef>
                <a:spcPts val="567"/>
              </a:spcBef>
              <a:buClr>
                <a:srgbClr val="000000"/>
              </a:buClr>
              <a:buSzPct val="75000"/>
              <a:buFont typeface="Symbol"/>
              <a:buChar char=""/>
            </a:pPr>
            <a:r>
              <a:rPr b="0" lang="pt-BR" sz="1400" spc="-1" strike="noStrike">
                <a:solidFill>
                  <a:srgbClr val="000000"/>
                </a:solidFill>
                <a:latin typeface="Arial"/>
              </a:rPr>
              <a:t>Os robôs devem proteger sua existência, desde que não conflita com as duas primeiras regras;</a:t>
            </a:r>
            <a:endParaRPr b="0" lang="pt-BR" sz="1400" spc="-1" strike="noStrike">
              <a:latin typeface="Arial"/>
            </a:endParaRPr>
          </a:p>
          <a:p>
            <a:pPr lvl="2" marL="1296000" indent="-288000">
              <a:lnSpc>
                <a:spcPct val="100000"/>
              </a:lnSpc>
              <a:spcBef>
                <a:spcPts val="850"/>
              </a:spcBef>
              <a:buClr>
                <a:srgbClr val="000000"/>
              </a:buClr>
              <a:buSzPct val="45000"/>
              <a:buFont typeface="Wingdings" charset="2"/>
              <a:buChar char=""/>
            </a:pPr>
            <a:r>
              <a:rPr b="1" lang="pt-BR" sz="1400" spc="-1" strike="noStrike">
                <a:solidFill>
                  <a:srgbClr val="000000"/>
                </a:solidFill>
                <a:latin typeface="Arial"/>
              </a:rPr>
              <a:t>QUARTA REGRA</a:t>
            </a:r>
            <a:r>
              <a:rPr b="0" lang="pt-BR" sz="1400" spc="-1" strike="noStrike">
                <a:solidFill>
                  <a:srgbClr val="000000"/>
                </a:solidFill>
                <a:latin typeface="Arial"/>
              </a:rPr>
              <a:t>: Robôs não podem se programarem nem permitir outros alterem sua programação sem autorização da fonte.</a:t>
            </a:r>
            <a:endParaRPr b="0" lang="pt-BR" sz="1400" spc="-1" strike="noStrike">
              <a:latin typeface="Arial"/>
            </a:endParaRPr>
          </a:p>
        </p:txBody>
      </p:sp>
      <p:sp>
        <p:nvSpPr>
          <p:cNvPr id="109"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a:lnSpc>
                <a:spcPct val="100000"/>
              </a:lnSpc>
              <a:spcBef>
                <a:spcPts val="1134"/>
              </a:spcBef>
            </a:pP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DejaVu Sans"/>
              </a:rPr>
              <a:t>TECHACUTE. Quais são as 3 leis da robótica? E nós aderimos a eles? Disponível em: </a:t>
            </a:r>
            <a:r>
              <a:rPr b="0" lang="pt-BR" sz="1000" spc="-1" strike="noStrike" u="sng">
                <a:solidFill>
                  <a:srgbClr val="0097a7"/>
                </a:solidFill>
                <a:uFillTx/>
                <a:latin typeface="Arial"/>
                <a:ea typeface="DejaVu Sans"/>
                <a:hlinkClick r:id="rId1"/>
              </a:rPr>
              <a:t>https://techacute.com/pt/3-leis-da-rob%C3%B3tica/</a:t>
            </a:r>
            <a:r>
              <a:rPr b="0" lang="pt-BR" sz="1000" spc="-1" strike="noStrike">
                <a:solidFill>
                  <a:srgbClr val="000000"/>
                </a:solidFill>
                <a:latin typeface="Arial"/>
                <a:ea typeface="DejaVu Sans"/>
              </a:rPr>
              <a:t> </a:t>
            </a:r>
            <a:endParaRPr b="0" lang="pt-BR" sz="1000" spc="-1" strike="noStrike">
              <a:latin typeface="Arial"/>
            </a:endParaRPr>
          </a:p>
        </p:txBody>
      </p:sp>
      <p:sp>
        <p:nvSpPr>
          <p:cNvPr id="110" name=""/>
          <p:cNvSpPr/>
          <p:nvPr/>
        </p:nvSpPr>
        <p:spPr>
          <a:xfrm>
            <a:off x="5868000" y="2217960"/>
            <a:ext cx="2950560" cy="5144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000" spc="-1" strike="noStrike">
                <a:solidFill>
                  <a:srgbClr val="000000"/>
                </a:solidFill>
                <a:latin typeface="Arial"/>
                <a:ea typeface="DejaVu Sans"/>
              </a:rPr>
              <a:t>INDICCA. Disponível em: https://indicca.com.br/wp-content/uploads/2018/01/intelig%C3%AAncia-artificial.jpg </a:t>
            </a:r>
            <a:endParaRPr b="0" lang="pt-BR" sz="1000" spc="-1" strike="noStrike">
              <a:latin typeface="Arial"/>
            </a:endParaRPr>
          </a:p>
        </p:txBody>
      </p:sp>
      <p:pic>
        <p:nvPicPr>
          <p:cNvPr id="111" name="" descr=""/>
          <p:cNvPicPr/>
          <p:nvPr/>
        </p:nvPicPr>
        <p:blipFill>
          <a:blip r:embed="rId2"/>
          <a:stretch/>
        </p:blipFill>
        <p:spPr>
          <a:xfrm>
            <a:off x="5940000" y="411840"/>
            <a:ext cx="2781000" cy="18547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360000" y="514440"/>
            <a:ext cx="8325000" cy="56556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Urnas eletrônicas de primeira geração</a:t>
            </a:r>
            <a:br>
              <a:rPr sz="2000"/>
            </a:br>
            <a:r>
              <a:rPr b="1" lang="pt-BR" sz="2000" spc="-1" strike="noStrike">
                <a:solidFill>
                  <a:srgbClr val="000000"/>
                </a:solidFill>
                <a:latin typeface="Arial"/>
              </a:rPr>
              <a:t>e a transparência pública</a:t>
            </a:r>
            <a:endParaRPr b="0" lang="pt-BR" sz="2000" spc="-1" strike="noStrike">
              <a:latin typeface="Arial"/>
            </a:endParaRPr>
          </a:p>
        </p:txBody>
      </p:sp>
      <p:sp>
        <p:nvSpPr>
          <p:cNvPr id="113" name="PlaceHolder 2"/>
          <p:cNvSpPr>
            <a:spLocks noGrp="1"/>
          </p:cNvSpPr>
          <p:nvPr>
            <p:ph/>
          </p:nvPr>
        </p:nvSpPr>
        <p:spPr>
          <a:xfrm>
            <a:off x="360000" y="1203480"/>
            <a:ext cx="5578560" cy="2981520"/>
          </a:xfrm>
          <a:prstGeom prst="rect">
            <a:avLst/>
          </a:prstGeom>
          <a:noFill/>
          <a:ln w="0">
            <a:noFill/>
          </a:ln>
        </p:spPr>
        <p:txBody>
          <a:bodyPr lIns="0" rIns="0" tIns="0" bIns="0" anchor="t">
            <a:normAutofit fontScale="93000"/>
          </a:bodyPr>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A transparência é pública ou somente para uma classe privilegiada?</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Voto secreto e Escrutínio público;</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Quem desenvolve o código fonte?</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Quem inspeciona o código fonte?</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É auditável?</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BU - Boletim de urna;</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E se eu votar em A e o algoritmo registrar B?</a:t>
            </a:r>
            <a:endParaRPr b="0" lang="pt-BR" sz="1400" spc="-1" strike="noStrike">
              <a:latin typeface="Arial"/>
            </a:endParaRPr>
          </a:p>
          <a:p>
            <a:pPr marL="432000" indent="0">
              <a:lnSpc>
                <a:spcPct val="100000"/>
              </a:lnSpc>
              <a:spcBef>
                <a:spcPts val="1417"/>
              </a:spcBef>
              <a:buNone/>
              <a:tabLst>
                <a:tab algn="l" pos="0"/>
              </a:tabLst>
            </a:pPr>
            <a:r>
              <a:rPr b="0" lang="pt-BR" sz="1400" spc="-1" strike="noStrike">
                <a:solidFill>
                  <a:srgbClr val="000000"/>
                </a:solidFill>
                <a:latin typeface="Arial"/>
              </a:rPr>
              <a:t>Simulação: </a:t>
            </a:r>
            <a:r>
              <a:rPr b="0" lang="pt-BR" sz="1400" spc="-1" strike="noStrike" u="sng">
                <a:solidFill>
                  <a:srgbClr val="0097a7"/>
                </a:solidFill>
                <a:uFillTx/>
                <a:latin typeface="Arial"/>
                <a:hlinkClick r:id="rId1"/>
              </a:rPr>
              <a:t>https://fala.host/index.php/2021/07/03/simulando-votacao-em-uma-urna-eletronica/</a:t>
            </a:r>
            <a:endParaRPr b="0" lang="pt-BR" sz="1400" spc="-1" strike="noStrike">
              <a:latin typeface="Arial"/>
            </a:endParaRPr>
          </a:p>
        </p:txBody>
      </p:sp>
      <p:sp>
        <p:nvSpPr>
          <p:cNvPr id="114"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a:lnSpc>
                <a:spcPct val="100000"/>
              </a:lnSpc>
              <a:spcBef>
                <a:spcPts val="1134"/>
              </a:spcBef>
            </a:pP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DejaVu Sans"/>
              </a:rPr>
              <a:t>FOLHAPOLITICA.ORG. O sistema de votação com urnas eletrônicas do Brasil é seguro? Disponível em: </a:t>
            </a:r>
            <a:r>
              <a:rPr b="0" lang="pt-BR" sz="1000" spc="-1" strike="noStrike" u="sng">
                <a:solidFill>
                  <a:srgbClr val="0097a7"/>
                </a:solidFill>
                <a:uFillTx/>
                <a:latin typeface="Arial"/>
                <a:ea typeface="DejaVu Sans"/>
                <a:hlinkClick r:id="rId2"/>
              </a:rPr>
              <a:t>https://www.folhapolitica.org/2013/09/o-sistema-de-votacao-com-urnas.html</a:t>
            </a:r>
            <a:r>
              <a:rPr b="0" lang="pt-BR" sz="1000" spc="-1" strike="noStrike">
                <a:solidFill>
                  <a:srgbClr val="000000"/>
                </a:solidFill>
                <a:latin typeface="Arial"/>
                <a:ea typeface="DejaVu Sans"/>
              </a:rPr>
              <a:t> </a:t>
            </a:r>
            <a:endParaRPr b="0" lang="pt-BR" sz="1000" spc="-1" strike="noStrike">
              <a:latin typeface="Arial"/>
            </a:endParaRPr>
          </a:p>
        </p:txBody>
      </p:sp>
      <p:sp>
        <p:nvSpPr>
          <p:cNvPr id="115" name=""/>
          <p:cNvSpPr/>
          <p:nvPr/>
        </p:nvSpPr>
        <p:spPr>
          <a:xfrm>
            <a:off x="5760000" y="2217960"/>
            <a:ext cx="3058560" cy="660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000" spc="-1" strike="noStrike">
                <a:solidFill>
                  <a:srgbClr val="000000"/>
                </a:solidFill>
                <a:latin typeface="Arial"/>
                <a:ea typeface="DejaVu Sans"/>
              </a:rPr>
              <a:t>FOLHAPOLITICA.ORG. Disponível em: https://2.bp.blogspot.com/-OHCJ5fdJ-gk/VADhgJN6scI/AAAAAAAAL_E/8wLcQqbYMzg/s1600/urna-eletronica.jpg</a:t>
            </a:r>
            <a:endParaRPr b="0" lang="pt-BR" sz="1000" spc="-1" strike="noStrike">
              <a:latin typeface="Arial"/>
            </a:endParaRPr>
          </a:p>
        </p:txBody>
      </p:sp>
      <p:pic>
        <p:nvPicPr>
          <p:cNvPr id="116" name="" descr=""/>
          <p:cNvPicPr/>
          <p:nvPr/>
        </p:nvPicPr>
        <p:blipFill>
          <a:blip r:embed="rId3"/>
          <a:stretch/>
        </p:blipFill>
        <p:spPr>
          <a:xfrm>
            <a:off x="5846760" y="747000"/>
            <a:ext cx="2838240" cy="148356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IA na geração de sentenças</a:t>
            </a:r>
            <a:endParaRPr b="0" lang="pt-BR" sz="2000" spc="-1" strike="noStrike">
              <a:latin typeface="Arial"/>
            </a:endParaRPr>
          </a:p>
        </p:txBody>
      </p:sp>
      <p:sp>
        <p:nvSpPr>
          <p:cNvPr id="118" name="PlaceHolder 2"/>
          <p:cNvSpPr>
            <a:spLocks noGrp="1"/>
          </p:cNvSpPr>
          <p:nvPr>
            <p:ph/>
          </p:nvPr>
        </p:nvSpPr>
        <p:spPr>
          <a:xfrm>
            <a:off x="360000" y="1203480"/>
            <a:ext cx="5578560" cy="2981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Princípio da transparência;</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Código fonte;</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Código fonte de IA para experts;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Código fonte para leigos;</a:t>
            </a: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400" spc="-1" strike="noStrike">
                <a:solidFill>
                  <a:srgbClr val="000000"/>
                </a:solidFill>
                <a:latin typeface="Arial"/>
              </a:rPr>
              <a:t>Na IA o código fonte se altera constantemente;</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0" lang="pt-BR" sz="1400" spc="-1" strike="noStrike">
                <a:solidFill>
                  <a:srgbClr val="000000"/>
                </a:solidFill>
                <a:latin typeface="Arial"/>
              </a:rPr>
              <a:t> </a:t>
            </a:r>
            <a:r>
              <a:rPr b="0" lang="pt-BR" sz="1400" spc="-1" strike="noStrike">
                <a:solidFill>
                  <a:srgbClr val="000000"/>
                </a:solidFill>
                <a:latin typeface="Arial"/>
              </a:rPr>
              <a:t>Se a IA aprende e se altera constantemente, como garantir a transparência e confiabilidade?</a:t>
            </a:r>
            <a:endParaRPr b="0" lang="pt-BR" sz="1400" spc="-1" strike="noStrike">
              <a:latin typeface="Arial"/>
            </a:endParaRPr>
          </a:p>
        </p:txBody>
      </p:sp>
      <p:sp>
        <p:nvSpPr>
          <p:cNvPr id="119"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fontScale="94000"/>
          </a:bodyPr>
          <a:p>
            <a:pPr>
              <a:lnSpc>
                <a:spcPct val="100000"/>
              </a:lnSpc>
              <a:spcBef>
                <a:spcPts val="1134"/>
              </a:spcBef>
            </a:pPr>
            <a:endParaRPr b="0" lang="pt-BR" sz="1400" spc="-1" strike="noStrike">
              <a:latin typeface="Arial"/>
            </a:endParaRPr>
          </a:p>
          <a:p>
            <a:pPr lvl="1" marL="864000" indent="-324000">
              <a:lnSpc>
                <a:spcPct val="100000"/>
              </a:lnSpc>
              <a:spcBef>
                <a:spcPts val="1134"/>
              </a:spcBef>
              <a:buClr>
                <a:srgbClr val="000000"/>
              </a:buClr>
              <a:buSzPct val="75000"/>
              <a:buFont typeface="Symbol"/>
              <a:buChar char=""/>
            </a:pPr>
            <a:r>
              <a:rPr b="0" lang="pt-BR" sz="1000" spc="-1" strike="noStrike">
                <a:solidFill>
                  <a:srgbClr val="000000"/>
                </a:solidFill>
                <a:latin typeface="Arial"/>
                <a:ea typeface="DejaVu Sans"/>
              </a:rPr>
              <a:t>CANALTECH. Código fonte do google ultrapassa a marca de 2 bilhões de linhas Disponível em: </a:t>
            </a:r>
            <a:r>
              <a:rPr b="0" lang="pt-BR" sz="1000" spc="-1" strike="noStrike" u="sng">
                <a:solidFill>
                  <a:srgbClr val="0097a7"/>
                </a:solidFill>
                <a:uFillTx/>
                <a:latin typeface="Arial"/>
                <a:ea typeface="DejaVu Sans"/>
                <a:hlinkClick r:id="rId1"/>
              </a:rPr>
              <a:t>https://canaltech.com.br/mercado/codigo-fonte-do-google-ultrapassa-a-marca-de-2-bilhoes-de-linhas-49365/</a:t>
            </a:r>
            <a:r>
              <a:rPr b="0" lang="pt-BR" sz="1000" spc="-1" strike="noStrike">
                <a:solidFill>
                  <a:srgbClr val="000000"/>
                </a:solidFill>
                <a:latin typeface="Arial"/>
                <a:ea typeface="DejaVu Sans"/>
              </a:rPr>
              <a:t>  </a:t>
            </a:r>
            <a:endParaRPr b="0" lang="pt-BR" sz="1000" spc="-1" strike="noStrike">
              <a:latin typeface="Arial"/>
            </a:endParaRPr>
          </a:p>
        </p:txBody>
      </p:sp>
      <p:sp>
        <p:nvSpPr>
          <p:cNvPr id="120" name=""/>
          <p:cNvSpPr/>
          <p:nvPr/>
        </p:nvSpPr>
        <p:spPr>
          <a:xfrm>
            <a:off x="5724000" y="2289960"/>
            <a:ext cx="3058560" cy="660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000" spc="-1" strike="noStrike">
                <a:solidFill>
                  <a:srgbClr val="000000"/>
                </a:solidFill>
                <a:latin typeface="Arial"/>
                <a:ea typeface="DejaVu Sans"/>
              </a:rPr>
              <a:t>CANALTECH. Disponível em: https://t.ctcdn.com.br/8Wj1dya4N-MrufbyFLwasCuV2Zw=/700x394/smart/filters:format(webp)/i282822.jpeg</a:t>
            </a:r>
            <a:endParaRPr b="0" lang="pt-BR" sz="1000" spc="-1" strike="noStrike">
              <a:latin typeface="Arial"/>
            </a:endParaRPr>
          </a:p>
        </p:txBody>
      </p:sp>
      <p:pic>
        <p:nvPicPr>
          <p:cNvPr id="121" name="" descr=""/>
          <p:cNvPicPr/>
          <p:nvPr/>
        </p:nvPicPr>
        <p:blipFill>
          <a:blip r:embed="rId2"/>
          <a:stretch/>
        </p:blipFill>
        <p:spPr>
          <a:xfrm>
            <a:off x="5799960" y="720000"/>
            <a:ext cx="2550600" cy="161856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IA na geração de sentenças</a:t>
            </a:r>
            <a:endParaRPr b="0" lang="pt-BR" sz="2000" spc="-1" strike="noStrike">
              <a:latin typeface="Arial"/>
            </a:endParaRPr>
          </a:p>
        </p:txBody>
      </p:sp>
      <p:sp>
        <p:nvSpPr>
          <p:cNvPr id="123" name="PlaceHolder 2"/>
          <p:cNvSpPr>
            <a:spLocks noGrp="1"/>
          </p:cNvSpPr>
          <p:nvPr>
            <p:ph/>
          </p:nvPr>
        </p:nvSpPr>
        <p:spPr>
          <a:xfrm>
            <a:off x="360000" y="1203480"/>
            <a:ext cx="5578560" cy="4154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O peso de traduzir o código aos Advogados </a:t>
            </a:r>
            <a:endParaRPr b="0" lang="pt-BR" sz="1400" spc="-1" strike="noStrike">
              <a:latin typeface="Arial"/>
            </a:endParaRPr>
          </a:p>
        </p:txBody>
      </p:sp>
      <p:sp>
        <p:nvSpPr>
          <p:cNvPr id="124"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a:lnSpc>
                <a:spcPct val="100000"/>
              </a:lnSpc>
              <a:spcBef>
                <a:spcPts val="1134"/>
              </a:spcBef>
            </a:pPr>
            <a:endParaRPr b="0" lang="pt-BR" sz="1400" spc="-1" strike="noStrike">
              <a:latin typeface="Arial"/>
            </a:endParaRPr>
          </a:p>
          <a:p>
            <a:pPr>
              <a:lnSpc>
                <a:spcPct val="100000"/>
              </a:lnSpc>
              <a:spcBef>
                <a:spcPts val="1134"/>
              </a:spcBef>
            </a:pPr>
            <a:endParaRPr b="0" lang="pt-BR" sz="1000" spc="-1" strike="noStrike">
              <a:latin typeface="Arial"/>
            </a:endParaRPr>
          </a:p>
        </p:txBody>
      </p:sp>
      <p:pic>
        <p:nvPicPr>
          <p:cNvPr id="125" name="" descr=""/>
          <p:cNvPicPr/>
          <p:nvPr/>
        </p:nvPicPr>
        <p:blipFill>
          <a:blip r:embed="rId1"/>
          <a:stretch/>
        </p:blipFill>
        <p:spPr>
          <a:xfrm>
            <a:off x="399240" y="1461600"/>
            <a:ext cx="7699680" cy="1417320"/>
          </a:xfrm>
          <a:prstGeom prst="rect">
            <a:avLst/>
          </a:prstGeom>
          <a:ln w="0">
            <a:noFill/>
          </a:ln>
        </p:spPr>
      </p:pic>
      <p:sp>
        <p:nvSpPr>
          <p:cNvPr id="126" name="PlaceHolder 5"/>
          <p:cNvSpPr/>
          <p:nvPr/>
        </p:nvSpPr>
        <p:spPr>
          <a:xfrm>
            <a:off x="360360" y="3060000"/>
            <a:ext cx="7738560" cy="1438920"/>
          </a:xfrm>
          <a:prstGeom prst="rect">
            <a:avLst/>
          </a:prstGeom>
          <a:noFill/>
          <a:ln w="0">
            <a:noFill/>
          </a:ln>
        </p:spPr>
        <p:style>
          <a:lnRef idx="0"/>
          <a:fillRef idx="0"/>
          <a:effectRef idx="0"/>
          <a:fontRef idx="minor"/>
        </p:style>
        <p:txBody>
          <a:bodyPr lIns="0" rIns="0" tIns="0" bIns="0" anchor="t">
            <a:normAutofit fontScale="55000"/>
          </a:bodyPr>
          <a:p>
            <a:pPr>
              <a:lnSpc>
                <a:spcPct val="100000"/>
              </a:lnSpc>
              <a:spcBef>
                <a:spcPts val="1417"/>
              </a:spcBef>
            </a:pPr>
            <a:r>
              <a:rPr b="1" lang="pt-BR" sz="1400" spc="-1" strike="noStrike">
                <a:solidFill>
                  <a:srgbClr val="000000"/>
                </a:solidFill>
                <a:latin typeface="Arial"/>
                <a:ea typeface="DejaVu Sans"/>
              </a:rPr>
              <a:t>Tradução do código fonte:</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&lt;center&gt;</a:t>
            </a:r>
            <a:r>
              <a:rPr b="0" lang="pt-BR" sz="1400" spc="-1" strike="noStrike">
                <a:solidFill>
                  <a:srgbClr val="000000"/>
                </a:solidFill>
                <a:latin typeface="Arial"/>
                <a:ea typeface="DejaVu Sans"/>
              </a:rPr>
              <a:t> Centralize tudo que vier abaixo;</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&lt;script&gt;</a:t>
            </a:r>
            <a:r>
              <a:rPr b="0" lang="pt-BR" sz="1400" spc="-1" strike="noStrike">
                <a:solidFill>
                  <a:srgbClr val="000000"/>
                </a:solidFill>
                <a:latin typeface="Arial"/>
                <a:ea typeface="DejaVu Sans"/>
              </a:rPr>
              <a:t> Incorpora os anúncios do google;</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&lt;table&gt;</a:t>
            </a:r>
            <a:r>
              <a:rPr b="0" lang="pt-BR" sz="1400" spc="-1" strike="noStrike">
                <a:solidFill>
                  <a:srgbClr val="000000"/>
                </a:solidFill>
                <a:latin typeface="Arial"/>
                <a:ea typeface="DejaVu Sans"/>
              </a:rPr>
              <a:t> Cria uma tabela com proporções de 100% da tela e espaços entre células de 10 pixels;</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&lt;tr&gt;</a:t>
            </a:r>
            <a:r>
              <a:rPr b="0" lang="pt-BR" sz="1400" spc="-1" strike="noStrike">
                <a:solidFill>
                  <a:srgbClr val="000000"/>
                </a:solidFill>
                <a:latin typeface="Arial"/>
                <a:ea typeface="DejaVu Sans"/>
              </a:rPr>
              <a:t> Cria uma linha na tabela;</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&lt;td&gt;</a:t>
            </a:r>
            <a:r>
              <a:rPr b="0" lang="pt-BR" sz="1400" spc="-1" strike="noStrike">
                <a:solidFill>
                  <a:srgbClr val="000000"/>
                </a:solidFill>
                <a:latin typeface="Arial"/>
                <a:ea typeface="DejaVu Sans"/>
              </a:rPr>
              <a:t> Cria uma coluna dentro da linha anterior;</a:t>
            </a:r>
            <a:endParaRPr b="0" lang="pt-BR" sz="1400" spc="-1" strike="noStrike">
              <a:latin typeface="Arial"/>
            </a:endParaRPr>
          </a:p>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ea typeface="DejaVu Sans"/>
              </a:rPr>
              <a:t>&lt;/td&gt; &lt;/tr&gt; &lt;/table</a:t>
            </a:r>
            <a:r>
              <a:rPr b="0" lang="pt-BR" sz="1400" spc="-1" strike="noStrike">
                <a:solidFill>
                  <a:srgbClr val="000000"/>
                </a:solidFill>
                <a:latin typeface="Arial"/>
                <a:ea typeface="DejaVu Sans"/>
              </a:rPr>
              <a:t>&gt; Termina aqui a coluna, depois a linha e por final a tabela.</a:t>
            </a:r>
            <a:endParaRPr b="0" lang="pt-BR" sz="1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360000" y="540000"/>
            <a:ext cx="8325000" cy="514080"/>
          </a:xfrm>
          <a:prstGeom prst="rect">
            <a:avLst/>
          </a:prstGeom>
          <a:noFill/>
          <a:ln w="0">
            <a:noFill/>
          </a:ln>
        </p:spPr>
        <p:txBody>
          <a:bodyPr lIns="0" rIns="0" tIns="0" bIns="0" anchor="ctr">
            <a:noAutofit/>
          </a:bodyPr>
          <a:p>
            <a:pPr indent="0">
              <a:lnSpc>
                <a:spcPct val="100000"/>
              </a:lnSpc>
              <a:buNone/>
              <a:tabLst>
                <a:tab algn="l" pos="0"/>
              </a:tabLst>
            </a:pPr>
            <a:r>
              <a:rPr b="1" lang="pt-BR" sz="2000" spc="-1" strike="noStrike">
                <a:solidFill>
                  <a:srgbClr val="000000"/>
                </a:solidFill>
                <a:latin typeface="Arial"/>
              </a:rPr>
              <a:t>IA na geração de sentenças</a:t>
            </a:r>
            <a:endParaRPr b="0" lang="pt-BR" sz="2000" spc="-1" strike="noStrike">
              <a:latin typeface="Arial"/>
            </a:endParaRPr>
          </a:p>
        </p:txBody>
      </p:sp>
      <p:sp>
        <p:nvSpPr>
          <p:cNvPr id="128" name="PlaceHolder 2"/>
          <p:cNvSpPr>
            <a:spLocks noGrp="1"/>
          </p:cNvSpPr>
          <p:nvPr>
            <p:ph/>
          </p:nvPr>
        </p:nvSpPr>
        <p:spPr>
          <a:xfrm>
            <a:off x="360000" y="1203480"/>
            <a:ext cx="5578560" cy="4154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t-BR" sz="1400" spc="-1" strike="noStrike">
                <a:solidFill>
                  <a:srgbClr val="000000"/>
                </a:solidFill>
                <a:latin typeface="Arial"/>
              </a:rPr>
              <a:t>Agora imagine o Perito Intérprete traduzindo esse código.</a:t>
            </a:r>
            <a:endParaRPr b="0" lang="pt-BR" sz="1400" spc="-1" strike="noStrike">
              <a:latin typeface="Arial"/>
            </a:endParaRPr>
          </a:p>
        </p:txBody>
      </p:sp>
      <p:sp>
        <p:nvSpPr>
          <p:cNvPr id="129" name=""/>
          <p:cNvSpPr/>
          <p:nvPr/>
        </p:nvSpPr>
        <p:spPr>
          <a:xfrm>
            <a:off x="360360" y="4320000"/>
            <a:ext cx="7018200" cy="718560"/>
          </a:xfrm>
          <a:prstGeom prst="rect">
            <a:avLst/>
          </a:prstGeom>
          <a:noFill/>
          <a:ln w="0">
            <a:noFill/>
          </a:ln>
        </p:spPr>
        <p:style>
          <a:lnRef idx="0"/>
          <a:fillRef idx="0"/>
          <a:effectRef idx="0"/>
          <a:fontRef idx="minor"/>
        </p:style>
        <p:txBody>
          <a:bodyPr lIns="0" rIns="0" tIns="0" bIns="0" anchor="t">
            <a:normAutofit/>
          </a:bodyPr>
          <a:p>
            <a:pPr>
              <a:lnSpc>
                <a:spcPct val="100000"/>
              </a:lnSpc>
              <a:spcBef>
                <a:spcPts val="1134"/>
              </a:spcBef>
            </a:pPr>
            <a:endParaRPr b="0" lang="pt-BR" sz="1400" spc="-1" strike="noStrike">
              <a:latin typeface="Arial"/>
            </a:endParaRPr>
          </a:p>
          <a:p>
            <a:pPr>
              <a:lnSpc>
                <a:spcPct val="100000"/>
              </a:lnSpc>
              <a:spcBef>
                <a:spcPts val="1134"/>
              </a:spcBef>
            </a:pPr>
            <a:endParaRPr b="0" lang="pt-BR" sz="1000" spc="-1" strike="noStrike">
              <a:latin typeface="Arial"/>
            </a:endParaRPr>
          </a:p>
        </p:txBody>
      </p:sp>
      <p:pic>
        <p:nvPicPr>
          <p:cNvPr id="130" name="" descr=""/>
          <p:cNvPicPr/>
          <p:nvPr/>
        </p:nvPicPr>
        <p:blipFill>
          <a:blip r:embed="rId1"/>
          <a:stretch/>
        </p:blipFill>
        <p:spPr>
          <a:xfrm>
            <a:off x="508320" y="1620360"/>
            <a:ext cx="4890600" cy="3103920"/>
          </a:xfrm>
          <a:prstGeom prst="rect">
            <a:avLst/>
          </a:prstGeom>
          <a:ln w="0">
            <a:noFill/>
          </a:ln>
        </p:spPr>
      </p:pic>
      <p:sp>
        <p:nvSpPr>
          <p:cNvPr id="131" name=""/>
          <p:cNvSpPr/>
          <p:nvPr/>
        </p:nvSpPr>
        <p:spPr>
          <a:xfrm>
            <a:off x="4860360" y="2160000"/>
            <a:ext cx="3058560" cy="660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000" spc="-1" strike="noStrike">
                <a:solidFill>
                  <a:srgbClr val="000000"/>
                </a:solidFill>
                <a:latin typeface="Arial"/>
                <a:ea typeface="DejaVu Sans"/>
              </a:rPr>
              <a:t>CANALTECH</a:t>
            </a:r>
            <a:endParaRPr b="0" lang="pt-BR" sz="1000" spc="-1" strike="noStrike">
              <a:latin typeface="Arial"/>
            </a:endParaRPr>
          </a:p>
          <a:p>
            <a:pPr>
              <a:lnSpc>
                <a:spcPct val="100000"/>
              </a:lnSpc>
            </a:pPr>
            <a:r>
              <a:rPr b="0" lang="pt-BR" sz="1000" spc="-1" strike="noStrike">
                <a:solidFill>
                  <a:srgbClr val="000000"/>
                </a:solidFill>
                <a:latin typeface="Arial"/>
                <a:ea typeface="DejaVu Sans"/>
              </a:rPr>
              <a:t>Disponível em: </a:t>
            </a:r>
            <a:endParaRPr b="0" lang="pt-BR" sz="1000" spc="-1" strike="noStrike">
              <a:latin typeface="Arial"/>
            </a:endParaRPr>
          </a:p>
          <a:p>
            <a:pPr>
              <a:lnSpc>
                <a:spcPct val="100000"/>
              </a:lnSpc>
            </a:pPr>
            <a:r>
              <a:rPr b="0" lang="pt-BR" sz="1000" spc="-1" strike="noStrike">
                <a:solidFill>
                  <a:srgbClr val="000000"/>
                </a:solidFill>
                <a:latin typeface="Arial"/>
                <a:ea typeface="DejaVu Sans"/>
              </a:rPr>
              <a:t>https://t.ctcdn.com.br/8Wj1dya4N-MrufbyFLwasCuV2Zw=/700x394/smart/filters:format(webp)/i282822.jpeg</a:t>
            </a:r>
            <a:endParaRPr b="0" lang="pt-BR" sz="10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2340000" y="540000"/>
            <a:ext cx="6345000" cy="514080"/>
          </a:xfrm>
          <a:prstGeom prst="rect">
            <a:avLst/>
          </a:prstGeom>
          <a:noFill/>
          <a:ln w="0">
            <a:noFill/>
          </a:ln>
        </p:spPr>
        <p:txBody>
          <a:bodyPr lIns="0" rIns="0" tIns="0" bIns="0" anchor="ctr">
            <a:noAutofit/>
          </a:bodyPr>
          <a:p>
            <a:pPr indent="0">
              <a:lnSpc>
                <a:spcPct val="100000"/>
              </a:lnSpc>
              <a:spcBef>
                <a:spcPts val="1417"/>
              </a:spcBef>
              <a:buNone/>
              <a:tabLst>
                <a:tab algn="l" pos="0"/>
              </a:tabLst>
            </a:pPr>
            <a:r>
              <a:rPr b="1" lang="pt-BR" sz="2000" spc="-1" strike="noStrike">
                <a:solidFill>
                  <a:srgbClr val="000000"/>
                </a:solidFill>
                <a:latin typeface="Arial"/>
                <a:ea typeface="Arial"/>
              </a:rPr>
              <a:t>Perito Agenor Zapparoli</a:t>
            </a:r>
            <a:br>
              <a:rPr sz="2000"/>
            </a:br>
            <a:r>
              <a:rPr b="0" lang="pt-BR" sz="1000" spc="-1" strike="noStrike">
                <a:solidFill>
                  <a:srgbClr val="000000"/>
                </a:solidFill>
                <a:latin typeface="Arial"/>
                <a:ea typeface="Arial"/>
              </a:rPr>
              <a:t>Perito em mecânica, elétrica e computação forense.</a:t>
            </a:r>
            <a:endParaRPr b="0" lang="pt-BR" sz="1000" spc="-1" strike="noStrike">
              <a:latin typeface="Arial"/>
            </a:endParaRPr>
          </a:p>
        </p:txBody>
      </p:sp>
      <p:sp>
        <p:nvSpPr>
          <p:cNvPr id="133" name="PlaceHolder 2"/>
          <p:cNvSpPr>
            <a:spLocks noGrp="1"/>
          </p:cNvSpPr>
          <p:nvPr>
            <p:ph/>
          </p:nvPr>
        </p:nvSpPr>
        <p:spPr>
          <a:xfrm>
            <a:off x="2340000" y="1203480"/>
            <a:ext cx="6478560" cy="1315080"/>
          </a:xfrm>
          <a:prstGeom prst="rect">
            <a:avLst/>
          </a:prstGeom>
          <a:noFill/>
          <a:ln w="0">
            <a:noFill/>
          </a:ln>
        </p:spPr>
        <p:txBody>
          <a:bodyPr lIns="0" rIns="0" tIns="0" bIns="0" anchor="t">
            <a:normAutofit fontScale="60000"/>
          </a:bodyPr>
          <a:p>
            <a:pPr indent="0">
              <a:lnSpc>
                <a:spcPct val="100000"/>
              </a:lnSpc>
              <a:spcBef>
                <a:spcPts val="1417"/>
              </a:spcBef>
              <a:buNone/>
              <a:tabLst>
                <a:tab algn="l" pos="0"/>
              </a:tabLst>
            </a:pPr>
            <a:r>
              <a:rPr b="0" lang="pt-BR" sz="1400" spc="-1" strike="noStrike">
                <a:solidFill>
                  <a:srgbClr val="000000"/>
                </a:solidFill>
                <a:latin typeface="Arial"/>
              </a:rPr>
              <a:t>Técnico em eletrônica;</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Técnico em processamento de dados;</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Desenvolvedor em diversas linguagens computacionais;</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Engenheiro de controle e automação;</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Engenheiro eletricista;</a:t>
            </a:r>
            <a:endParaRPr b="0" lang="pt-BR" sz="1400" spc="-1" strike="noStrike">
              <a:latin typeface="Arial"/>
            </a:endParaRPr>
          </a:p>
          <a:p>
            <a:pPr indent="0">
              <a:lnSpc>
                <a:spcPct val="100000"/>
              </a:lnSpc>
              <a:spcBef>
                <a:spcPts val="1417"/>
              </a:spcBef>
              <a:buNone/>
              <a:tabLst>
                <a:tab algn="l" pos="0"/>
              </a:tabLst>
            </a:pPr>
            <a:r>
              <a:rPr b="0" lang="pt-BR" sz="1400" spc="-1" strike="noStrike">
                <a:solidFill>
                  <a:srgbClr val="000000"/>
                </a:solidFill>
                <a:latin typeface="Arial"/>
              </a:rPr>
              <a:t>Especialista em Computação Forense e Perícia Digital.</a:t>
            </a:r>
            <a:endParaRPr b="0" lang="pt-BR" sz="1400" spc="-1" strike="noStrike">
              <a:latin typeface="Arial"/>
            </a:endParaRPr>
          </a:p>
        </p:txBody>
      </p:sp>
      <p:pic>
        <p:nvPicPr>
          <p:cNvPr id="134" name="" descr=""/>
          <p:cNvPicPr/>
          <p:nvPr/>
        </p:nvPicPr>
        <p:blipFill>
          <a:blip r:embed="rId1"/>
          <a:stretch/>
        </p:blipFill>
        <p:spPr>
          <a:xfrm>
            <a:off x="900000" y="638280"/>
            <a:ext cx="1285920" cy="1880280"/>
          </a:xfrm>
          <a:prstGeom prst="rect">
            <a:avLst/>
          </a:prstGeom>
          <a:ln w="0">
            <a:noFill/>
          </a:ln>
        </p:spPr>
      </p:pic>
      <p:sp>
        <p:nvSpPr>
          <p:cNvPr id="135" name=""/>
          <p:cNvSpPr/>
          <p:nvPr/>
        </p:nvSpPr>
        <p:spPr>
          <a:xfrm>
            <a:off x="900000" y="2700000"/>
            <a:ext cx="7918560" cy="1283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200" spc="-1" strike="noStrike">
                <a:solidFill>
                  <a:srgbClr val="000000"/>
                </a:solidFill>
                <a:latin typeface="Arial"/>
                <a:ea typeface="DejaVu Sans"/>
              </a:rPr>
              <a:t>Contatos:</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2"/>
              </a:rPr>
              <a:t>https://www.agenorzapparoli.com.br</a:t>
            </a:r>
            <a:r>
              <a:rPr b="0" lang="pt-BR" sz="1200" spc="-1" strike="noStrike">
                <a:solidFill>
                  <a:srgbClr val="000000"/>
                </a:solidFill>
                <a:latin typeface="Arial"/>
                <a:ea typeface="DejaVu Sans"/>
              </a:rPr>
              <a:t> </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3"/>
              </a:rPr>
              <a:t>https://periciajudicial.zsistemas.com.br</a:t>
            </a:r>
            <a:endParaRPr b="0" lang="pt-BR" sz="1200" spc="-1" strike="noStrike">
              <a:latin typeface="Arial"/>
            </a:endParaRPr>
          </a:p>
          <a:p>
            <a:pPr>
              <a:lnSpc>
                <a:spcPct val="100000"/>
              </a:lnSpc>
            </a:pPr>
            <a:endParaRPr b="0" lang="pt-BR" sz="1200" spc="-1" strike="noStrike">
              <a:latin typeface="Arial"/>
            </a:endParaRPr>
          </a:p>
          <a:p>
            <a:pPr>
              <a:lnSpc>
                <a:spcPct val="100000"/>
              </a:lnSpc>
            </a:pPr>
            <a:r>
              <a:rPr b="0" lang="pt-BR" sz="1200" spc="-1" strike="noStrike">
                <a:solidFill>
                  <a:srgbClr val="000000"/>
                </a:solidFill>
                <a:latin typeface="Arial"/>
                <a:ea typeface="DejaVu Sans"/>
              </a:rPr>
              <a:t>+55 (34) 99194-6909 (Whatsapp/Telegram) – Brasil</a:t>
            </a:r>
            <a:endParaRPr b="0" lang="pt-BR" sz="1200" spc="-1" strike="noStrike">
              <a:latin typeface="Arial"/>
            </a:endParaRPr>
          </a:p>
          <a:p>
            <a:pPr>
              <a:lnSpc>
                <a:spcPct val="100000"/>
              </a:lnSpc>
            </a:pPr>
            <a:r>
              <a:rPr b="0" lang="pt-BR" sz="1200" spc="-1" strike="noStrike" u="sng">
                <a:solidFill>
                  <a:srgbClr val="0097a7"/>
                </a:solidFill>
                <a:uFillTx/>
                <a:latin typeface="Arial"/>
                <a:ea typeface="DejaVu Sans"/>
                <a:hlinkClick r:id="rId4"/>
              </a:rPr>
              <a:t>agenor@zsistemas.com.br</a:t>
            </a:r>
            <a:endParaRPr b="0" lang="pt-BR" sz="1200" spc="-1" strike="noStrike">
              <a:latin typeface="Arial"/>
            </a:endParaRPr>
          </a:p>
          <a:p>
            <a:pPr>
              <a:lnSpc>
                <a:spcPct val="100000"/>
              </a:lnSpc>
            </a:pPr>
            <a:endParaRPr b="0" lang="pt-BR" sz="1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140</TotalTime>
  <Application>LibreOffice/7.4.0.3$Windows_X86_64 LibreOffice_project/f85e47c08ddd19c015c0114a68350214f7066f5a</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pt-BR</dc:language>
  <cp:lastModifiedBy/>
  <dcterms:modified xsi:type="dcterms:W3CDTF">2022-09-21T16:59:01Z</dcterms:modified>
  <cp:revision>24</cp:revision>
  <dc:subject/>
  <dc:title/>
</cp:coreProperties>
</file>

<file path=docProps/custom.xml><?xml version="1.0" encoding="utf-8"?>
<Properties xmlns="http://schemas.openxmlformats.org/officeDocument/2006/custom-properties" xmlns:vt="http://schemas.openxmlformats.org/officeDocument/2006/docPropsVTypes"/>
</file>